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3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4.xml.rels" ContentType="application/vnd.openxmlformats-package.relationship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_rels/presentation.xml.rels" ContentType="application/vnd.openxmlformats-package.relationships+xml"/>
  <Override PartName="/ppt/media/image28.png" ContentType="image/png"/>
  <Override PartName="/ppt/media/image38.jpeg" ContentType="image/jpeg"/>
  <Override PartName="/ppt/media/image27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36.jpeg" ContentType="image/jpeg"/>
  <Override PartName="/ppt/media/image18.png" ContentType="image/png"/>
  <Override PartName="/ppt/media/image17.png" ContentType="image/png"/>
  <Override PartName="/ppt/media/image16.jpeg" ContentType="image/jpeg"/>
  <Override PartName="/ppt/media/image7.png" ContentType="image/png"/>
  <Override PartName="/ppt/media/image12.png" ContentType="image/png"/>
  <Override PartName="/ppt/media/image13.png" ContentType="image/png"/>
  <Override PartName="/ppt/media/image8.png" ContentType="image/png"/>
  <Override PartName="/ppt/media/image39.jpeg" ContentType="image/jpeg"/>
  <Override PartName="/ppt/media/image41.jpeg" ContentType="image/jpeg"/>
  <Override PartName="/ppt/media/image9.png" ContentType="image/png"/>
  <Override PartName="/ppt/media/image34.png" ContentType="image/png"/>
  <Override PartName="/ppt/media/image40.jpeg" ContentType="image/jpeg"/>
  <Override PartName="/ppt/media/image37.jpeg" ContentType="image/jpeg"/>
  <Override PartName="/ppt/media/image30.png" ContentType="image/png"/>
  <Override PartName="/ppt/media/image35.png" ContentType="image/png"/>
  <Override PartName="/ppt/media/image5.jpeg" ContentType="image/jpeg"/>
  <Override PartName="/ppt/media/image10.png" ContentType="image/png"/>
  <Override PartName="/ppt/media/image11.png" ContentType="image/png"/>
  <Override PartName="/ppt/media/image6.png" ContentType="image/png"/>
  <Override PartName="/ppt/media/image29.png" ContentType="image/png"/>
  <Override PartName="/ppt/media/image4.jpeg" ContentType="image/jpeg"/>
  <Override PartName="/ppt/media/image32.png" ContentType="image/png"/>
  <Override PartName="/ppt/media/image2.png" ContentType="image/png"/>
  <Override PartName="/ppt/media/image25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5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5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4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42.xml.rels" ContentType="application/vnd.openxmlformats-package.relationships+xml"/>
  <Override PartName="/ppt/slides/_rels/slide51.xml.rels" ContentType="application/vnd.openxmlformats-package.relationships+xml"/>
  <Override PartName="/ppt/slides/_rels/slide35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6.xml.rels" ContentType="application/vnd.openxmlformats-package.relationships+xml"/>
  <Override PartName="/ppt/slides/_rels/slide34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1.xml.rels" ContentType="application/vnd.openxmlformats-package.relationships+xml"/>
  <Override PartName="/ppt/slides/_rels/slide6.xml.rels" ContentType="application/vnd.openxmlformats-package.relationships+xml"/>
  <Override PartName="/ppt/slides/_rels/slide52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38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53.xml.rels" ContentType="application/vnd.openxmlformats-package.relationships+xml"/>
  <Override PartName="/ppt/slides/_rels/slide40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4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44.xml.rels" ContentType="application/vnd.openxmlformats-package.relationships+xml"/>
  <Override PartName="/ppt/slides/_rels/slide37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s-CR" sz="2000" spc="-1" strike="noStrike">
                <a:latin typeface="Arial"/>
              </a:rPr>
              <a:t>Pulse para editar el formato de las notas</a:t>
            </a:r>
            <a:endParaRPr b="0" lang="es-CR" sz="20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s-CR" sz="1400" spc="-1" strike="noStrike">
                <a:latin typeface="Times New Roman"/>
              </a:rPr>
              <a:t>&lt;cabecera&gt;</a:t>
            </a:r>
            <a:endParaRPr b="0" lang="es-CR" sz="1400" spc="-1" strike="noStrike"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dt" idx="5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s-CR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s-CR" sz="1400" spc="-1" strike="noStrike">
                <a:latin typeface="Times New Roman"/>
              </a:rPr>
              <a:t>&lt;fecha/hora&gt;</a:t>
            </a:r>
            <a:endParaRPr b="0" lang="es-CR" sz="1400" spc="-1" strike="noStrike">
              <a:latin typeface="Times New Roman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ftr" idx="6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CR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es-CR" sz="1400" spc="-1" strike="noStrike">
                <a:latin typeface="Times New Roman"/>
              </a:rPr>
              <a:t>&lt;pie de página&gt;</a:t>
            </a:r>
            <a:endParaRPr b="0" lang="es-CR" sz="1400" spc="-1" strike="noStrike">
              <a:latin typeface="Times New Roman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sldNum" idx="7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s-CR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ADCF597B-CC30-43E9-83A8-631069068740}" type="slidenum">
              <a:rPr b="0" lang="es-CR" sz="1400" spc="-1" strike="noStrike">
                <a:latin typeface="Times New Roman"/>
              </a:rPr>
              <a:t>&lt;número&gt;</a:t>
            </a:fld>
            <a:endParaRPr b="0" lang="es-C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hyperlink" Target="https://www.iso.org/isoiec-27001-information-security.html" TargetMode="External"/><Relationship Id="rId2" Type="http://schemas.openxmlformats.org/officeDocument/2006/relationships/slide" Target="../slides/slide10.xml"/><Relationship Id="rId3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hyperlink" Target="https://www.menti.com/e32f13ucag" TargetMode="External"/><Relationship Id="rId2" Type="http://schemas.openxmlformats.org/officeDocument/2006/relationships/slide" Target="../slides/slide12.xml"/><Relationship Id="rId3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hyperlink" Target="https://www.iso.org/isoiec-27001-information-security.html" TargetMode="External"/><Relationship Id="rId2" Type="http://schemas.openxmlformats.org/officeDocument/2006/relationships/slide" Target="../slides/slide13.xml"/><Relationship Id="rId3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0.xml"/><Relationship Id="rId3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1.xml"/><Relationship Id="rId3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2.xml"/><Relationship Id="rId3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3.xml"/><Relationship Id="rId3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4.xml"/><Relationship Id="rId3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5.xml"/><Relationship Id="rId3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6.xml"/><Relationship Id="rId3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7.xml"/><Relationship Id="rId3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28.xml"/><Relationship Id="rId3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hyperlink" Target="https://www.menti.com/3emhy58uqj" TargetMode="External"/><Relationship Id="rId2" Type="http://schemas.openxmlformats.org/officeDocument/2006/relationships/slide" Target="../slides/slide3.xml"/><Relationship Id="rId3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31.xml"/><Relationship Id="rId3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32.xml"/><Relationship Id="rId3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hyperlink" Target="https://ci.ucr.ac.cr/sites/default/files/2022-08/R-102-2015.pdf" TargetMode="External"/><Relationship Id="rId3" Type="http://schemas.openxmlformats.org/officeDocument/2006/relationships/slide" Target="../slides/slide33.xml"/><Relationship Id="rId4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slide" Target="../slides/slide34.xml"/><Relationship Id="rId3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hyperlink" Target="https://www.menti.com/7hf6eipu7x" TargetMode="External"/><Relationship Id="rId2" Type="http://schemas.openxmlformats.org/officeDocument/2006/relationships/slide" Target="../slides/slide37.xml"/><Relationship Id="rId3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hyperlink" Target="https://www.menti.com/o7b18vj7f8" TargetMode="External"/><Relationship Id="rId2" Type="http://schemas.openxmlformats.org/officeDocument/2006/relationships/slide" Target="../slides/slide46.xml"/><Relationship Id="rId3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hyperlink" Target="https://dle.rae.es/dato" TargetMode="External"/><Relationship Id="rId2" Type="http://schemas.openxmlformats.org/officeDocument/2006/relationships/hyperlink" Target="https://www.linkedin.com/pulse/la-pir&#225;mide-de-maslow-en-el-mundo-digital-felipe-v&#233;lez-gonz&#225;lez/" TargetMode="External"/><Relationship Id="rId3" Type="http://schemas.openxmlformats.org/officeDocument/2006/relationships/slide" Target="../slides/slide5.xml"/><Relationship Id="rId4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hyperlink" Target="https://www.incibe.es/sites/default/files/contenidos/guias/doc/guia_glosario_ciberseguridad_2021.pdf" TargetMode="External"/><Relationship Id="rId2" Type="http://schemas.openxmlformats.org/officeDocument/2006/relationships/slide" Target="../slides/slide7.xml"/><Relationship Id="rId3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hyperlink" Target="https://www.ibm.com/ar-es/security/data-breach" TargetMode="External"/><Relationship Id="rId2" Type="http://schemas.openxmlformats.org/officeDocument/2006/relationships/hyperlink" Target="https://www.verizon.com/business/resources/reports/2022/dbir/2022-data-breach-investigations-report-dbir.pdf" TargetMode="External"/><Relationship Id="rId3" Type="http://schemas.openxmlformats.org/officeDocument/2006/relationships/hyperlink" Target="https://info.varonis.com/hubfs/docs/research_reports/2021-Financial-Data-Risk-Report.pdf?utm_content=146358482&amp;utm_medium=social&amp;utm_source=twitter&amp;hss_channel=tw-21672993" TargetMode="External"/><Relationship Id="rId4" Type="http://schemas.openxmlformats.org/officeDocument/2006/relationships/slide" Target="../slides/slide8.xml"/><Relationship Id="rId5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[8] ISO 27001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https://www.iso.org/isoiec-27001-information-security.html</a:t>
            </a:r>
            <a:endParaRPr b="0" lang="es-CR" sz="1100" spc="-1" strike="noStrike"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¿Cuáles marcos regulatorios, normas y demás conoce de la UCR?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https://www.menti.com/e32f13ucag</a:t>
            </a:r>
            <a:r>
              <a:rPr b="0" lang="en" sz="1100" spc="-1" strike="noStrike">
                <a:latin typeface="Arial"/>
              </a:rPr>
              <a:t> 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[8] ISO 27001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https://www.iso.org/isoiec-27001-information-security.html</a:t>
            </a:r>
            <a:endParaRPr b="0" lang="es-CR" sz="1100" spc="-1" strike="noStrike"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[2] Curso Internacional para CISO de Universidades, Módulo I EL CISO, MetaRed. pg 24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[2] Curso Internacional para CISO de Universidades, Módulo I EL CISO, MetaRed. pg 24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12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12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12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13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15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10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10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10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172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¿Cuáles malos hábitos TIC conozco?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https://www.menti.com/3emhy58uqj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10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172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174 y 175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[11] Directriz General de Seguridad de la Información - UCR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2"/>
              </a:rPr>
              <a:t>https://ci.ucr.ac.cr/sites/default/files/2022-08/R-102-2015.pdf</a:t>
            </a:r>
            <a:r>
              <a:rPr b="0" lang="en" sz="1100" spc="-1" strike="noStrike">
                <a:latin typeface="Arial"/>
              </a:rPr>
              <a:t> 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https://ci.ucr.ac.cr/sites/default/files/2022-03/Marco%20de%20Gobierno%20y%20gestion%20TI%20UCR%20V1.0.pdf</a:t>
            </a:r>
            <a:r>
              <a:rPr b="0" lang="en" sz="1100" spc="-1" strike="noStrike">
                <a:latin typeface="Arial"/>
              </a:rPr>
              <a:t> , pg 174 y 175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[2] Curso Internacional para CISO de Universidades, Módulo I EL CISO, MetaRed. pg 31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[2] Curso Internacional para CISO de Universidades, Módulo I EL CISO, MetaRed. pg 24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https://www.menti.com/7hf6eipu7x</a:t>
            </a:r>
            <a:r>
              <a:rPr b="0" lang="en" sz="1100" spc="-1" strike="noStrike">
                <a:latin typeface="Arial"/>
              </a:rPr>
              <a:t> ¿Cuáles son mis temores relacionados con seguridad TIC?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[10] CI-454-2022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[10] CI-454-2022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[10] CI-454-2022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[10 ] Nota CI-454-2022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Temas de interés para aprender en torno a la seguridad TIC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https://www.menti.com/o7b18vj7f8</a:t>
            </a: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   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[3] RAE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https://dle.rae.es/dato</a:t>
            </a:r>
            <a:r>
              <a:rPr b="0" lang="en" sz="1100" spc="-1" strike="noStrike">
                <a:latin typeface="Arial"/>
              </a:rPr>
              <a:t> </a:t>
            </a:r>
            <a:endParaRPr b="0" lang="es-CR" sz="11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[4]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2"/>
              </a:rPr>
              <a:t>https://www.linkedin.com/pulse/la-pir%C3%A1mide-de-maslow-en-el-mundo-digital-felipe-v%C3%A9lez-gonz%C3%A1lez/</a:t>
            </a:r>
            <a:r>
              <a:rPr b="0" lang="en" sz="1100" spc="-1" strike="noStrike">
                <a:latin typeface="Arial"/>
              </a:rPr>
              <a:t> 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[9] Glosario de términos de ciberseguridad. INCIBE. </a:t>
            </a:r>
            <a:r>
              <a:rPr b="0" lang="en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https://www.incibe.es/sites/default/files/contenidos/guias/doc/guia_glosario_ciberseguridad_2021.pdf</a:t>
            </a:r>
            <a:r>
              <a:rPr b="0" lang="en" sz="1100" spc="-1" strike="noStrike">
                <a:latin typeface="Arial"/>
              </a:rPr>
              <a:t> </a:t>
            </a:r>
            <a:endParaRPr b="0" lang="es-CR" sz="11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[5] </a:t>
            </a:r>
            <a:r>
              <a:rPr b="0" lang="en" sz="1400" spc="-1" strike="noStrike">
                <a:solidFill>
                  <a:schemeClr val="dk1"/>
                </a:solidFill>
                <a:latin typeface="Arial"/>
              </a:rPr>
              <a:t>Informe de IBM sobre el coste de una filtración de datos en 2021. </a:t>
            </a:r>
            <a:r>
              <a:rPr b="0" lang="en" sz="14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https://www.ibm.com/ar-es/security/data-breach</a:t>
            </a:r>
            <a:r>
              <a:rPr b="0" lang="en" sz="1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s-CR" sz="1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[6]</a:t>
            </a:r>
            <a:r>
              <a:rPr b="0" lang="en" sz="1400" spc="-1" strike="noStrike">
                <a:solidFill>
                  <a:schemeClr val="dk1"/>
                </a:solidFill>
                <a:latin typeface="Arial"/>
              </a:rPr>
              <a:t> Informe de Verizon 2021 sobre investigaciones de fugas de datos </a:t>
            </a:r>
            <a:r>
              <a:rPr b="0" lang="en" sz="1400" spc="-1" strike="noStrike" u="sng">
                <a:solidFill>
                  <a:schemeClr val="hlink"/>
                </a:solidFill>
                <a:uFillTx/>
                <a:latin typeface="Arial"/>
                <a:hlinkClick r:id="rId2"/>
              </a:rPr>
              <a:t>https://www.verizon.com/business/resources/reports/2022/dbir/2022-data-breach-investigations-report-dbir.pdf</a:t>
            </a:r>
            <a:r>
              <a:rPr b="0" lang="en" sz="1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s-CR" sz="1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</a:rPr>
              <a:t>[7]</a:t>
            </a:r>
            <a:r>
              <a:rPr b="0" lang="en" sz="1400" spc="-1" strike="noStrike">
                <a:solidFill>
                  <a:schemeClr val="dk1"/>
                </a:solidFill>
                <a:latin typeface="Arial"/>
              </a:rPr>
              <a:t> 2021 Data Risk Report. Financial services. </a:t>
            </a:r>
            <a:r>
              <a:rPr b="0" lang="en" sz="1400" spc="-1" strike="noStrike" u="sng">
                <a:solidFill>
                  <a:schemeClr val="hlink"/>
                </a:solidFill>
                <a:uFillTx/>
                <a:latin typeface="Arial"/>
                <a:hlinkClick r:id="rId3"/>
              </a:rPr>
              <a:t>https://info.varonis.com/hubfs/docs/research_reports/2021-Financial-Data-Risk-Report.pdf?utm_content=146358482&amp;utm_medium=social&amp;utm_source=twitter&amp;hss_channel=tw-21672993</a:t>
            </a:r>
            <a:r>
              <a:rPr b="0" lang="en" sz="1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s-CR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0483A6-21D6-42C4-8EE4-DFDCDC9977E5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E7709B7-04C2-48D9-BDDE-000C7ACEC9C0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AA86D33-38E3-4B2B-883A-A0D1FDC35749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181512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317268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181512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317268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B26409B-2A79-43DF-A242-CDA2A4D6D3AD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A55EC9-19C4-4379-859A-29238AD31666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C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422DFB-E644-4D5B-A04F-38ECE1B6BA49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AFF22E-5BAC-42F8-870E-DA298342BF24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4CF86E-DBF5-48AC-92B5-089B166DAFC0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9F579D-CE44-46C6-B6A8-7954AEEA8821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C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B523AC-64E3-4CAA-B8B0-0A77D6137B58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3CE3B5-797E-4C1D-862C-DDA1B9C4E10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C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BD96165-BE8E-4189-9A1A-29EBBE8CB7C9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4E9E0B-461F-4268-B648-645BC68587CB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58B46F-0954-4446-BB11-E24F4E518E9F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8F73D8-E068-4F3F-8715-C36D00D55A35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A5AC2E-7FBA-48BA-8E7A-57D816AB5990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181512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317268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181512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317268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63F4A9-475A-4F3A-8767-835077C73A14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0515D2-7EFE-499D-AEC4-5B5762E98CE2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C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7D6005-58D4-43DE-A939-37B6CEF75E7B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5FF57F-826D-48E7-B1F6-BC6BA86BF99C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5B02F0-6EDB-4251-8832-19577F0BA00B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59FA69-D867-4EF3-BBA5-93B9295D3F0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D3CAB0-9A4E-4A29-B713-8844BF612591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C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89130C-6FF1-491F-897A-E1E8FA1FCA12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A7C403-7FC0-4150-BCEC-4934F5506147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5EEB23-B690-4D89-A109-9E621C1EF149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F9C6DB-75A5-446E-B13C-1F059BC03A6F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6643F2-B2B5-45E0-AAA3-F015CFB1C31C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EF10BD-1381-4D15-9D97-A7C0085A7B8A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181512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317268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/>
          </p:nvPr>
        </p:nvSpPr>
        <p:spPr>
          <a:xfrm>
            <a:off x="181512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/>
          </p:nvPr>
        </p:nvSpPr>
        <p:spPr>
          <a:xfrm>
            <a:off x="317268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B6D27A-D872-4A55-9133-6261A00E0159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684A07F-4B28-4028-B58B-942D6DB625C9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C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DEC5CDF-4BCF-45B8-AC06-5C6C7F1741B4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2580335-7AAB-4127-AF64-614FB2187D7D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87735D7-2169-40CA-852D-4637D8823659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CABBA00-AAF1-4AB6-B276-3323D1A9B947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3F1C779-86DD-45A2-A930-18116EEC63B6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C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B7289DD-9B00-4DC5-B031-3CBE2C1AE3E8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07C775C-F959-4A84-8500-A7C30450523E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9319061-EDB6-492A-A83C-8155D704FFB1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2B681BF-189E-49E7-AA17-DA78B05ACF18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206BC7A-2EFD-4354-BD8E-070C89919A9F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8EBEE26-F08D-4D52-B7A0-17FFB19AFC94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181512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3172680" y="120348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/>
          </p:nvPr>
        </p:nvSpPr>
        <p:spPr>
          <a:xfrm>
            <a:off x="181512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/>
          </p:nvPr>
        </p:nvSpPr>
        <p:spPr>
          <a:xfrm>
            <a:off x="3172680" y="2761200"/>
            <a:ext cx="129276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EB12A70-B435-40C7-B31E-7B3A6A895E8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AF8E5CD-085C-4A44-B011-B34E12F23D49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C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6EBA39-AC96-416C-B0C4-8BACBF88E261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CE841A-AAB3-48ED-AB3D-6504F7BAAE4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2514960" y="276120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B19235-1E2E-4D99-A43D-559184C9600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2514960" y="1203480"/>
            <a:ext cx="19594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6DA43FA-2204-4A4F-AB68-12534BDAEEE7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1" descr=""/>
          <p:cNvPicPr/>
          <p:nvPr/>
        </p:nvPicPr>
        <p:blipFill>
          <a:blip r:embed="rId2"/>
          <a:srcRect l="-690" t="-12933" r="688" b="12933"/>
          <a:stretch/>
        </p:blipFill>
        <p:spPr>
          <a:xfrm>
            <a:off x="0" y="4170240"/>
            <a:ext cx="9275400" cy="972720"/>
          </a:xfrm>
          <a:prstGeom prst="rect">
            <a:avLst/>
          </a:prstGeom>
          <a:ln w="0">
            <a:noFill/>
          </a:ln>
        </p:spPr>
      </p:pic>
      <p:sp>
        <p:nvSpPr>
          <p:cNvPr id="1" name="Google Shape;7;p1"/>
          <p:cNvSpPr/>
          <p:nvPr/>
        </p:nvSpPr>
        <p:spPr>
          <a:xfrm>
            <a:off x="2477880" y="4740120"/>
            <a:ext cx="3996360" cy="360"/>
          </a:xfrm>
          <a:custGeom>
            <a:avLst/>
            <a:gdLst>
              <a:gd name="textAreaLeft" fmla="*/ 0 w 3996360"/>
              <a:gd name="textAreaRight" fmla="*/ 3996720 w 39963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Google Shape;10;p1"/>
          <p:cNvSpPr/>
          <p:nvPr/>
        </p:nvSpPr>
        <p:spPr>
          <a:xfrm>
            <a:off x="2477880" y="1451880"/>
            <a:ext cx="6243480" cy="360"/>
          </a:xfrm>
          <a:custGeom>
            <a:avLst/>
            <a:gdLst>
              <a:gd name="textAreaLeft" fmla="*/ 0 w 6243480"/>
              <a:gd name="textAreaRight" fmla="*/ 6243840 w 624348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Google Shape;11;p1" descr=""/>
          <p:cNvPicPr/>
          <p:nvPr/>
        </p:nvPicPr>
        <p:blipFill>
          <a:blip r:embed="rId3"/>
          <a:stretch/>
        </p:blipFill>
        <p:spPr>
          <a:xfrm>
            <a:off x="334080" y="352080"/>
            <a:ext cx="1745280" cy="659880"/>
          </a:xfrm>
          <a:prstGeom prst="rect">
            <a:avLst/>
          </a:prstGeom>
          <a:ln w="0">
            <a:noFill/>
          </a:ln>
        </p:spPr>
      </p:pic>
      <p:pic>
        <p:nvPicPr>
          <p:cNvPr id="4" name="Google Shape;12;p1" descr=""/>
          <p:cNvPicPr/>
          <p:nvPr/>
        </p:nvPicPr>
        <p:blipFill>
          <a:blip r:embed="rId4"/>
          <a:stretch/>
        </p:blipFill>
        <p:spPr>
          <a:xfrm>
            <a:off x="7578000" y="369000"/>
            <a:ext cx="1186920" cy="5670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buNone/>
            </a:pPr>
            <a:r>
              <a:rPr b="0" lang="es-CR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C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ffffff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884D36-8B1A-42A5-9534-8D74674F1963}" type="slidenum">
              <a:rPr b="0" lang="en" sz="1000" spc="-1" strike="noStrike">
                <a:solidFill>
                  <a:srgbClr val="ffffff"/>
                </a:solidFill>
                <a:latin typeface="Lato"/>
                <a:ea typeface="Lato"/>
              </a:rPr>
              <a:t>&lt;número&gt;</a:t>
            </a:fld>
            <a:endParaRPr b="0" lang="es-CR" sz="1000" spc="-1" strike="noStrike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6;p1" descr=""/>
          <p:cNvPicPr/>
          <p:nvPr/>
        </p:nvPicPr>
        <p:blipFill>
          <a:blip r:embed="rId2"/>
          <a:srcRect l="-690" t="-12933" r="688" b="12933"/>
          <a:stretch/>
        </p:blipFill>
        <p:spPr>
          <a:xfrm>
            <a:off x="0" y="4170240"/>
            <a:ext cx="9275400" cy="97272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7;p1"/>
          <p:cNvSpPr/>
          <p:nvPr/>
        </p:nvSpPr>
        <p:spPr>
          <a:xfrm>
            <a:off x="2477880" y="4740120"/>
            <a:ext cx="3996360" cy="360"/>
          </a:xfrm>
          <a:custGeom>
            <a:avLst/>
            <a:gdLst>
              <a:gd name="textAreaLeft" fmla="*/ 0 w 3996360"/>
              <a:gd name="textAreaRight" fmla="*/ 3996720 w 39963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Google Shape;10;p1"/>
          <p:cNvSpPr/>
          <p:nvPr/>
        </p:nvSpPr>
        <p:spPr>
          <a:xfrm>
            <a:off x="2477880" y="1451880"/>
            <a:ext cx="6243480" cy="360"/>
          </a:xfrm>
          <a:custGeom>
            <a:avLst/>
            <a:gdLst>
              <a:gd name="textAreaLeft" fmla="*/ 0 w 6243480"/>
              <a:gd name="textAreaRight" fmla="*/ 6243840 w 624348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Google Shape;11;p1" descr=""/>
          <p:cNvPicPr/>
          <p:nvPr/>
        </p:nvPicPr>
        <p:blipFill>
          <a:blip r:embed="rId3"/>
          <a:stretch/>
        </p:blipFill>
        <p:spPr>
          <a:xfrm>
            <a:off x="334080" y="352080"/>
            <a:ext cx="1745280" cy="65988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12;p1" descr=""/>
          <p:cNvPicPr/>
          <p:nvPr/>
        </p:nvPicPr>
        <p:blipFill>
          <a:blip r:embed="rId4"/>
          <a:stretch/>
        </p:blipFill>
        <p:spPr>
          <a:xfrm>
            <a:off x="7578000" y="369000"/>
            <a:ext cx="1186920" cy="56700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sldNum" idx="2"/>
          </p:nvPr>
        </p:nvSpPr>
        <p:spPr>
          <a:xfrm>
            <a:off x="8498160" y="468864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ffffff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5B2DDF-A22B-43FD-BA58-21648D8FD1C9}" type="slidenum">
              <a:rPr b="0" lang="en" sz="1000" spc="-1" strike="noStrike">
                <a:solidFill>
                  <a:srgbClr val="ffffff"/>
                </a:solidFill>
                <a:latin typeface="Lato"/>
                <a:ea typeface="Lato"/>
              </a:rPr>
              <a:t>&lt;número&gt;</a:t>
            </a:fld>
            <a:endParaRPr b="0" lang="es-CR" sz="1000" spc="-1" strike="noStrike"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6;p1" descr=""/>
          <p:cNvPicPr/>
          <p:nvPr/>
        </p:nvPicPr>
        <p:blipFill>
          <a:blip r:embed="rId2"/>
          <a:srcRect l="-690" t="-12933" r="688" b="12933"/>
          <a:stretch/>
        </p:blipFill>
        <p:spPr>
          <a:xfrm>
            <a:off x="0" y="4170240"/>
            <a:ext cx="9275400" cy="97272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7;p1"/>
          <p:cNvSpPr/>
          <p:nvPr/>
        </p:nvSpPr>
        <p:spPr>
          <a:xfrm>
            <a:off x="2477880" y="4740120"/>
            <a:ext cx="3996360" cy="360"/>
          </a:xfrm>
          <a:custGeom>
            <a:avLst/>
            <a:gdLst>
              <a:gd name="textAreaLeft" fmla="*/ 0 w 3996360"/>
              <a:gd name="textAreaRight" fmla="*/ 3996720 w 39963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Google Shape;10;p1"/>
          <p:cNvSpPr/>
          <p:nvPr/>
        </p:nvSpPr>
        <p:spPr>
          <a:xfrm>
            <a:off x="2477880" y="1451880"/>
            <a:ext cx="6243480" cy="360"/>
          </a:xfrm>
          <a:custGeom>
            <a:avLst/>
            <a:gdLst>
              <a:gd name="textAreaLeft" fmla="*/ 0 w 6243480"/>
              <a:gd name="textAreaRight" fmla="*/ 6243840 w 624348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Google Shape;11;p1" descr=""/>
          <p:cNvPicPr/>
          <p:nvPr/>
        </p:nvPicPr>
        <p:blipFill>
          <a:blip r:embed="rId3"/>
          <a:stretch/>
        </p:blipFill>
        <p:spPr>
          <a:xfrm>
            <a:off x="334080" y="352080"/>
            <a:ext cx="1745280" cy="65988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12;p1" descr=""/>
          <p:cNvPicPr/>
          <p:nvPr/>
        </p:nvPicPr>
        <p:blipFill>
          <a:blip r:embed="rId4"/>
          <a:stretch/>
        </p:blipFill>
        <p:spPr>
          <a:xfrm>
            <a:off x="7578000" y="369000"/>
            <a:ext cx="1186920" cy="56700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2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2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2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2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2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2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8"/>
          <p:cNvSpPr>
            <a:spLocks noGrp="1"/>
          </p:cNvSpPr>
          <p:nvPr>
            <p:ph type="sldNum" idx="3"/>
          </p:nvPr>
        </p:nvSpPr>
        <p:spPr>
          <a:xfrm>
            <a:off x="8498160" y="468864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ffffff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804C29-BDE2-4BED-B026-01BBC8F716AD}" type="slidenum">
              <a:rPr b="0" lang="en" sz="1000" spc="-1" strike="noStrike">
                <a:solidFill>
                  <a:srgbClr val="ffffff"/>
                </a:solidFill>
                <a:latin typeface="Lato"/>
                <a:ea typeface="Lato"/>
              </a:rPr>
              <a:t>&lt;número&gt;</a:t>
            </a:fld>
            <a:endParaRPr b="0" lang="es-C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6;p1" descr=""/>
          <p:cNvPicPr/>
          <p:nvPr/>
        </p:nvPicPr>
        <p:blipFill>
          <a:blip r:embed="rId2"/>
          <a:srcRect l="-690" t="-12933" r="688" b="12933"/>
          <a:stretch/>
        </p:blipFill>
        <p:spPr>
          <a:xfrm>
            <a:off x="0" y="4170240"/>
            <a:ext cx="9275400" cy="972720"/>
          </a:xfrm>
          <a:prstGeom prst="rect">
            <a:avLst/>
          </a:prstGeom>
          <a:ln w="0">
            <a:noFill/>
          </a:ln>
        </p:spPr>
      </p:pic>
      <p:sp>
        <p:nvSpPr>
          <p:cNvPr id="138" name="Google Shape;7;p1"/>
          <p:cNvSpPr/>
          <p:nvPr/>
        </p:nvSpPr>
        <p:spPr>
          <a:xfrm>
            <a:off x="2477880" y="4740120"/>
            <a:ext cx="3996360" cy="360"/>
          </a:xfrm>
          <a:custGeom>
            <a:avLst/>
            <a:gdLst>
              <a:gd name="textAreaLeft" fmla="*/ 0 w 3996360"/>
              <a:gd name="textAreaRight" fmla="*/ 3996720 w 399636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Google Shape;10;p1"/>
          <p:cNvSpPr/>
          <p:nvPr/>
        </p:nvSpPr>
        <p:spPr>
          <a:xfrm>
            <a:off x="2477880" y="1451880"/>
            <a:ext cx="6243480" cy="360"/>
          </a:xfrm>
          <a:custGeom>
            <a:avLst/>
            <a:gdLst>
              <a:gd name="textAreaLeft" fmla="*/ 0 w 6243480"/>
              <a:gd name="textAreaRight" fmla="*/ 6243840 w 624348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4b6f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Google Shape;11;p1" descr=""/>
          <p:cNvPicPr/>
          <p:nvPr/>
        </p:nvPicPr>
        <p:blipFill>
          <a:blip r:embed="rId3"/>
          <a:stretch/>
        </p:blipFill>
        <p:spPr>
          <a:xfrm>
            <a:off x="334080" y="352080"/>
            <a:ext cx="1745280" cy="659880"/>
          </a:xfrm>
          <a:prstGeom prst="rect">
            <a:avLst/>
          </a:prstGeom>
          <a:ln w="0">
            <a:noFill/>
          </a:ln>
        </p:spPr>
      </p:pic>
      <p:pic>
        <p:nvPicPr>
          <p:cNvPr id="141" name="Google Shape;12;p1" descr=""/>
          <p:cNvPicPr/>
          <p:nvPr/>
        </p:nvPicPr>
        <p:blipFill>
          <a:blip r:embed="rId4"/>
          <a:stretch/>
        </p:blipFill>
        <p:spPr>
          <a:xfrm>
            <a:off x="7578000" y="369000"/>
            <a:ext cx="1186920" cy="56700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sldNum" idx="4"/>
          </p:nvPr>
        </p:nvSpPr>
        <p:spPr>
          <a:xfrm>
            <a:off x="8498160" y="468864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ffffff"/>
                </a:solidFill>
                <a:latin typeface="Lato"/>
                <a:ea typeface="La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E050DE-961E-4122-A844-ADD2906BC550}" type="slidenum">
              <a:rPr b="0" lang="en" sz="1000" spc="-1" strike="noStrike">
                <a:solidFill>
                  <a:srgbClr val="ffffff"/>
                </a:solidFill>
                <a:latin typeface="Lato"/>
                <a:ea typeface="Lato"/>
              </a:rPr>
              <a:t>&lt;número&gt;</a:t>
            </a:fld>
            <a:endParaRPr b="0" lang="es-C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luis.loria@ucr.ac.cr" TargetMode="External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29.png"/><Relationship Id="rId3" Type="http://schemas.openxmlformats.org/officeDocument/2006/relationships/hyperlink" Target="https://ci.ucr.ac.cr/sites/default/files/2022-08/R-102-2015.pdf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s://ci.ucr.ac.cr/es/ciberseguridad" TargetMode="External"/><Relationship Id="rId2" Type="http://schemas.openxmlformats.org/officeDocument/2006/relationships/hyperlink" Target="https://ci.ucr.ac.cr/es/campana-de-ciberseguridad" TargetMode="External"/><Relationship Id="rId3" Type="http://schemas.openxmlformats.org/officeDocument/2006/relationships/hyperlink" Target="https://soporteci.ucr.ac.cr/" TargetMode="External"/><Relationship Id="rId4" Type="http://schemas.openxmlformats.org/officeDocument/2006/relationships/hyperlink" Target="https://ci.ucr.ac.cr/es/descarga-software" TargetMode="External"/><Relationship Id="rId5" Type="http://schemas.openxmlformats.org/officeDocument/2006/relationships/hyperlink" Target="https://www.micitt.go.cr/ciberseguridad/" TargetMode="External"/><Relationship Id="rId6" Type="http://schemas.openxmlformats.org/officeDocument/2006/relationships/hyperlink" Target="https://skillsforall.com/course/introduction-to-cybersecurity?userLang=es-XL" TargetMode="External"/><Relationship Id="rId7" Type="http://schemas.openxmlformats.org/officeDocument/2006/relationships/hyperlink" Target="https://www.osi.es/sites/default/files/docs/senior/guia_ciberseguridad_para_todos.pdf" TargetMode="External"/><Relationship Id="rId8" Type="http://schemas.openxmlformats.org/officeDocument/2006/relationships/hyperlink" Target="https://www.incibe.es/protege-tu-empresa/que-te-interesa/proteccion-informacion" TargetMode="External"/><Relationship Id="rId9" Type="http://schemas.openxmlformats.org/officeDocument/2006/relationships/hyperlink" Target="https://www.osi.es/es" TargetMode="External"/><Relationship Id="rId10" Type="http://schemas.openxmlformats.org/officeDocument/2006/relationships/hyperlink" Target="https://crianzatecnologica.paniamordigital.org/" TargetMode="External"/><Relationship Id="rId11" Type="http://schemas.openxmlformats.org/officeDocument/2006/relationships/hyperlink" Target="https://protectconnect.com/es/index.html" TargetMode="External"/><Relationship Id="rId12" Type="http://schemas.openxmlformats.org/officeDocument/2006/relationships/hyperlink" Target="https://password.kaspersky.com/" TargetMode="External"/><Relationship Id="rId13" Type="http://schemas.openxmlformats.org/officeDocument/2006/relationships/hyperlink" Target="https://haveibeenpwned.com/Passwords" TargetMode="External"/><Relationship Id="rId14" Type="http://schemas.openxmlformats.org/officeDocument/2006/relationships/slideLayout" Target="../slideLayouts/slideLayout4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mailto:luis.loria@ucr.ac.cr" TargetMode="External"/><Relationship Id="rId2" Type="http://schemas.openxmlformats.org/officeDocument/2006/relationships/hyperlink" Target="https://linktr.ee/luis.loria" TargetMode="External"/><Relationship Id="rId3" Type="http://schemas.openxmlformats.org/officeDocument/2006/relationships/hyperlink" Target="https://linktr.ee/luis.loria" TargetMode="External"/><Relationship Id="rId4" Type="http://schemas.openxmlformats.org/officeDocument/2006/relationships/hyperlink" Target="http://creativecommons.org/licenses/by/4.0/?ref=chooser-v1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ci.ucr.ac.cr/sites/default/files/2022-03/Marco%20de%20Gobierno%20y%20gestion%20TI%20UCR%20V1.0.pdf" TargetMode="External"/><Relationship Id="rId2" Type="http://schemas.openxmlformats.org/officeDocument/2006/relationships/hyperlink" Target="https://www.linkedin.com/pulse/la-pir&#225;mide-de-maslow-en-el-mundo-digital-felipe-v&#233;lez-gonz&#225;lez/" TargetMode="External"/><Relationship Id="rId3" Type="http://schemas.openxmlformats.org/officeDocument/2006/relationships/hyperlink" Target="https://www.ibm.com/ar-es/security/data-breach" TargetMode="External"/><Relationship Id="rId4" Type="http://schemas.openxmlformats.org/officeDocument/2006/relationships/hyperlink" Target="https://www.verizon.com/business/resources/reports/2022/dbir/2022-data-breach-investigations-report-dbir.pdf" TargetMode="External"/><Relationship Id="rId5" Type="http://schemas.openxmlformats.org/officeDocument/2006/relationships/hyperlink" Target="https://info.varonis.com/hubfs/docs/research_reports/2021-Financial-Data-Risk-Report.pdf?utm_content=146358482&amp;utm_medium=social&amp;utm_source=twitter&amp;hss_channel=tw-21672993" TargetMode="External"/><Relationship Id="rId6" Type="http://schemas.openxmlformats.org/officeDocument/2006/relationships/hyperlink" Target="https://www.iso.org/isoiec-27001-information-security.html" TargetMode="External"/><Relationship Id="rId7" Type="http://schemas.openxmlformats.org/officeDocument/2006/relationships/hyperlink" Target="https://www.incibe.es/sites/default/files/contenidos/guias/doc/guia_glosario_ciberseguridad_2021.pdf" TargetMode="External"/><Relationship Id="rId8" Type="http://schemas.openxmlformats.org/officeDocument/2006/relationships/hyperlink" Target="https://ci.ucr.ac.cr/sites/default/files/2022-08/R-102-2015.pdf" TargetMode="External"/><Relationship Id="rId9" Type="http://schemas.openxmlformats.org/officeDocument/2006/relationships/slideLayout" Target="../slideLayouts/slideLayout4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1BWiWCFgPmE" TargetMode="External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4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4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4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4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0" y="1440360"/>
            <a:ext cx="9143640" cy="129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marL="380880" indent="0" algn="ctr">
              <a:lnSpc>
                <a:spcPct val="87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s-CR" sz="1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" sz="3900" spc="-1" strike="noStrike">
                <a:solidFill>
                  <a:srgbClr val="000000"/>
                </a:solidFill>
                <a:latin typeface="Poppins"/>
                <a:ea typeface="Poppins"/>
              </a:rPr>
              <a:t>Seguridad de la Información </a:t>
            </a:r>
            <a:endParaRPr b="0" lang="es-CR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0" y="2834280"/>
            <a:ext cx="9143640" cy="79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chemeClr val="lt2"/>
                </a:solidFill>
                <a:latin typeface="Roboto Condensed"/>
                <a:ea typeface="Roboto Condensed"/>
              </a:rPr>
              <a:t>Gobierno y Gestión de TI</a:t>
            </a:r>
            <a:endParaRPr b="0" lang="es-CR" sz="2800" spc="-1" strike="noStrike"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chemeClr val="lt2"/>
                </a:solidFill>
                <a:latin typeface="Roboto Condensed"/>
                <a:ea typeface="Roboto Condensed"/>
              </a:rPr>
              <a:t>Universidad de Costa Rica</a:t>
            </a:r>
            <a:endParaRPr b="0" lang="es-CR" sz="2400" spc="-1" strike="noStrike">
              <a:latin typeface="Arial"/>
            </a:endParaRPr>
          </a:p>
        </p:txBody>
      </p:sp>
      <p:sp>
        <p:nvSpPr>
          <p:cNvPr id="190" name="Google Shape;84;p15"/>
          <p:cNvSpPr/>
          <p:nvPr/>
        </p:nvSpPr>
        <p:spPr>
          <a:xfrm>
            <a:off x="2403000" y="4464360"/>
            <a:ext cx="426096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M.Sc. Luis Gmo. Loría Chavarría </a:t>
            </a:r>
            <a:r>
              <a:rPr b="0" lang="en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" sz="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luis.loria@ucr.ac.cr</a:t>
            </a:r>
            <a:r>
              <a:rPr b="0" lang="en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s-CR" sz="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CR" sz="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Unidad de Riesgo y Seguridad</a:t>
            </a:r>
            <a:endParaRPr b="0" lang="es-CR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Centro de Informática </a:t>
            </a:r>
            <a:endParaRPr b="0" lang="es-CR" sz="1000" spc="-1" strike="noStrike">
              <a:latin typeface="Arial"/>
            </a:endParaRPr>
          </a:p>
        </p:txBody>
      </p:sp>
      <p:sp>
        <p:nvSpPr>
          <p:cNvPr id="191" name="Google Shape;85;p15"/>
          <p:cNvSpPr/>
          <p:nvPr/>
        </p:nvSpPr>
        <p:spPr>
          <a:xfrm>
            <a:off x="8169120" y="4911840"/>
            <a:ext cx="10249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22400" bIns="1224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000000"/>
                </a:solidFill>
                <a:latin typeface="Arial"/>
                <a:ea typeface="Arial"/>
              </a:rPr>
              <a:t>Setiembre 2022</a:t>
            </a:r>
            <a:endParaRPr b="0" lang="es-C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163;p24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es la seguridad informática?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34" name="Google Shape;164;p24"/>
          <p:cNvSpPr/>
          <p:nvPr/>
        </p:nvSpPr>
        <p:spPr>
          <a:xfrm>
            <a:off x="358200" y="2150640"/>
            <a:ext cx="842760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en" sz="21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"Pretende </a:t>
            </a:r>
            <a:r>
              <a:rPr b="1" i="1" lang="en" sz="21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asegurar la confidencialidad, integridad y disponibilidad de la información de una organización y de los sistemas y aplicaciones que la trata</a:t>
            </a:r>
            <a:r>
              <a:rPr b="0" i="1" lang="en" sz="21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" </a:t>
            </a:r>
            <a:r>
              <a:rPr b="0" lang="en" sz="21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[8]</a:t>
            </a:r>
            <a:endParaRPr b="0" lang="es-C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11760" y="1656360"/>
            <a:ext cx="8520120" cy="114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pc="-1" strike="noStrike">
                <a:solidFill>
                  <a:schemeClr val="lt2"/>
                </a:solidFill>
                <a:latin typeface="Poppins"/>
                <a:ea typeface="Poppins"/>
              </a:rPr>
              <a:t>Marcos reguladores</a:t>
            </a:r>
            <a:endParaRPr b="0" lang="es-C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174;p26"/>
          <p:cNvSpPr/>
          <p:nvPr/>
        </p:nvSpPr>
        <p:spPr>
          <a:xfrm>
            <a:off x="1191600" y="958680"/>
            <a:ext cx="749844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Marcos reguladores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37" name="Google Shape;175;p26"/>
          <p:cNvSpPr/>
          <p:nvPr/>
        </p:nvSpPr>
        <p:spPr>
          <a:xfrm>
            <a:off x="-170280" y="1717560"/>
            <a:ext cx="2353320" cy="235332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857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176;p26"/>
          <p:cNvSpPr/>
          <p:nvPr/>
        </p:nvSpPr>
        <p:spPr>
          <a:xfrm>
            <a:off x="1574280" y="1751040"/>
            <a:ext cx="2353320" cy="235332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2857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Google Shape;177;p26"/>
          <p:cNvSpPr/>
          <p:nvPr/>
        </p:nvSpPr>
        <p:spPr>
          <a:xfrm flipH="1">
            <a:off x="3394440" y="1751040"/>
            <a:ext cx="2353320" cy="235332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2857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Google Shape;178;p26"/>
          <p:cNvSpPr/>
          <p:nvPr/>
        </p:nvSpPr>
        <p:spPr>
          <a:xfrm flipH="1">
            <a:off x="5291640" y="1784880"/>
            <a:ext cx="2353320" cy="235332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2857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Google Shape;179;p26"/>
          <p:cNvSpPr/>
          <p:nvPr/>
        </p:nvSpPr>
        <p:spPr>
          <a:xfrm>
            <a:off x="6960960" y="1835280"/>
            <a:ext cx="2353320" cy="235332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2857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Google Shape;180;p26"/>
          <p:cNvSpPr/>
          <p:nvPr/>
        </p:nvSpPr>
        <p:spPr>
          <a:xfrm>
            <a:off x="2034000" y="2521800"/>
            <a:ext cx="5344920" cy="1058760"/>
          </a:xfrm>
          <a:prstGeom prst="roundRect">
            <a:avLst>
              <a:gd name="adj" fmla="val 16667"/>
            </a:avLst>
          </a:prstGeom>
          <a:solidFill>
            <a:srgbClr val="24b6f4"/>
          </a:solidFill>
          <a:ln w="28575">
            <a:solidFill>
              <a:srgbClr val="000000"/>
            </a:solidFill>
            <a:round/>
          </a:ln>
          <a:effectLst>
            <a:outerShdw algn="bl" blurRad="85680" dir="5400000" dist="200160" rotWithShape="0">
              <a:srgbClr val="000000">
                <a:alpha val="7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100" spc="-1" strike="noStrike">
                <a:solidFill>
                  <a:schemeClr val="lt1"/>
                </a:solidFill>
                <a:latin typeface="Arial"/>
                <a:ea typeface="Arial"/>
              </a:rPr>
              <a:t>¿Cuáles marcos regulatorios, normas y demás conoce de la UCR?</a:t>
            </a:r>
            <a:endParaRPr b="0" lang="es-C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85;p27"/>
          <p:cNvSpPr/>
          <p:nvPr/>
        </p:nvSpPr>
        <p:spPr>
          <a:xfrm>
            <a:off x="1191600" y="958680"/>
            <a:ext cx="749844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Marcos reguladores ¿También en seguridad y gobernabilidad?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44" name="Google Shape;186;p27"/>
          <p:cNvSpPr/>
          <p:nvPr/>
        </p:nvSpPr>
        <p:spPr>
          <a:xfrm>
            <a:off x="5102280" y="1992240"/>
            <a:ext cx="391536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ISO 27001 (formally known as ISO/IEC 27001:2005) is a specification for an information security management system (ISMS). An ISMS is a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 framework of policies and procedures that includes all legal, physical and technical controls involved in an organisation's information risk management processes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</a:t>
            </a:r>
            <a:endParaRPr b="0" lang="es-CR" sz="1400" spc="-1" strike="noStrike">
              <a:latin typeface="Arial"/>
            </a:endParaRPr>
          </a:p>
        </p:txBody>
      </p:sp>
      <p:pic>
        <p:nvPicPr>
          <p:cNvPr id="245" name="Google Shape;187;p27" descr=""/>
          <p:cNvPicPr/>
          <p:nvPr/>
        </p:nvPicPr>
        <p:blipFill>
          <a:blip r:embed="rId1"/>
          <a:stretch/>
        </p:blipFill>
        <p:spPr>
          <a:xfrm>
            <a:off x="175680" y="2069280"/>
            <a:ext cx="4965840" cy="170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192;p28"/>
          <p:cNvSpPr/>
          <p:nvPr/>
        </p:nvSpPr>
        <p:spPr>
          <a:xfrm>
            <a:off x="1380600" y="958680"/>
            <a:ext cx="730944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Marcos reguladores ¿También en seguridad y gobernabilidad?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247" name="Google Shape;193;p28" descr=""/>
          <p:cNvPicPr/>
          <p:nvPr/>
        </p:nvPicPr>
        <p:blipFill>
          <a:blip r:embed="rId1"/>
          <a:srcRect l="0" t="-4525" r="-41759" b="-4525"/>
          <a:stretch/>
        </p:blipFill>
        <p:spPr>
          <a:xfrm>
            <a:off x="327960" y="1993320"/>
            <a:ext cx="4965840" cy="1702800"/>
          </a:xfrm>
          <a:prstGeom prst="rect">
            <a:avLst/>
          </a:prstGeom>
          <a:ln w="0">
            <a:noFill/>
          </a:ln>
        </p:spPr>
      </p:pic>
      <p:sp>
        <p:nvSpPr>
          <p:cNvPr id="248" name="Google Shape;194;p28"/>
          <p:cNvSpPr/>
          <p:nvPr/>
        </p:nvSpPr>
        <p:spPr>
          <a:xfrm>
            <a:off x="4095360" y="2213640"/>
            <a:ext cx="474732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El Marco del NIST, que por su simplicidad y flexibilidad se adapta a organizaciones de cualquier sector o tamaño permite 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entender, gestionar y disminuir la probabilidad de ocurrencia de un riesgo cibernético gracias a la adecuada protección de sus redes y datos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."</a:t>
            </a:r>
            <a:endParaRPr b="0" lang="es-C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199;p29"/>
          <p:cNvSpPr/>
          <p:nvPr/>
        </p:nvSpPr>
        <p:spPr>
          <a:xfrm>
            <a:off x="1462320" y="958680"/>
            <a:ext cx="72277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¿A partir de qué aplico seguridad en mi entorno? Marcos reguladores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50" name="Google Shape;200;p29"/>
          <p:cNvSpPr/>
          <p:nvPr/>
        </p:nvSpPr>
        <p:spPr>
          <a:xfrm>
            <a:off x="237240" y="1417680"/>
            <a:ext cx="64033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Ley 9048 de Delitos Informáticos.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Ley 8968 Protección de la Persona frente al Tratamiento de sus Datos Personales.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Decreto 40199-MP sobre la  Apertura de Datos Públicos y el Decreto N° 40200-MP-MEIC-MC sobre Transparencia y Acceso a la Información Pública.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Agencia de Protección de Datos de los Habitantes - Prodhab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CSIRT - CR, en el MICITT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Proyecto expediente N° 22.388 Reforma integral a la  Ley de Protección de la Persona Frente al Tratamiento de sus Datos Personales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N°23.292 Ley de Ciberseguridad de Costa Rica PROYECTO DE LEY DE CIBERSEGURIDAD DE COSTA RICA.</a:t>
            </a:r>
            <a:endParaRPr b="0" lang="es-CR" sz="1400" spc="-1" strike="noStrike">
              <a:latin typeface="Arial"/>
            </a:endParaRPr>
          </a:p>
        </p:txBody>
      </p:sp>
      <p:sp>
        <p:nvSpPr>
          <p:cNvPr id="251" name="Google Shape;201;p29"/>
          <p:cNvSpPr/>
          <p:nvPr/>
        </p:nvSpPr>
        <p:spPr>
          <a:xfrm>
            <a:off x="6748920" y="2790000"/>
            <a:ext cx="2353320" cy="235332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857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10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000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1000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1000"/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1000"/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1000"/>
                                        <p:tgtEl>
                                          <p:spTgt spid="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1000"/>
                                        <p:tgtEl>
                                          <p:spTgt spid="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11760" y="1656360"/>
            <a:ext cx="8520120" cy="114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pc="-1" strike="noStrike">
                <a:solidFill>
                  <a:schemeClr val="lt2"/>
                </a:solidFill>
                <a:latin typeface="Poppins"/>
                <a:ea typeface="Poppins"/>
              </a:rPr>
              <a:t>¿Qué es el Gobierno de TI?</a:t>
            </a:r>
            <a:endParaRPr b="0" lang="es-C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11;p31"/>
          <p:cNvSpPr/>
          <p:nvPr/>
        </p:nvSpPr>
        <p:spPr>
          <a:xfrm>
            <a:off x="2050920" y="958680"/>
            <a:ext cx="66391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Arial"/>
                <a:ea typeface="Arial"/>
              </a:rPr>
              <a:t>¿Qué es el Gobierno de TI?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54" name="Google Shape;212;p31"/>
          <p:cNvSpPr/>
          <p:nvPr/>
        </p:nvSpPr>
        <p:spPr>
          <a:xfrm>
            <a:off x="311040" y="1833120"/>
            <a:ext cx="8597520" cy="28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Una implementación de gobierno de TI es un </a:t>
            </a:r>
            <a:r>
              <a:rPr b="1" lang="en" sz="16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conjunto de normativas, políticas, proyectos y actividades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que se definen orientadas a </a:t>
            </a:r>
            <a:r>
              <a:rPr b="1" lang="en" sz="16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mejorar la gestión general de las TI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, y así obtener el </a:t>
            </a:r>
            <a:r>
              <a:rPr b="1" lang="en" sz="16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mayor valor sobre la inversión que la organización realiza en torno a la información, tecnología y el recurso humano asociado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</a:t>
            </a:r>
            <a:endParaRPr b="0" lang="es-C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s-C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Los marcos de gobierno de TI permiten a las organizaciones </a:t>
            </a:r>
            <a:r>
              <a:rPr b="1" lang="en" sz="16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gestionar los riesgos de TI de forma efectiva y eficiente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garantizando, en su sana y adecuada aplicación,  que las </a:t>
            </a:r>
            <a:r>
              <a:rPr b="1" lang="en" sz="16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actividades asociadas con la información, la tecnología y el recurso humano estén alineadas con sus objetivos organizacionales.</a:t>
            </a:r>
            <a:endParaRPr b="0" lang="es-C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17;p32"/>
          <p:cNvSpPr/>
          <p:nvPr/>
        </p:nvSpPr>
        <p:spPr>
          <a:xfrm>
            <a:off x="2050920" y="958680"/>
            <a:ext cx="66391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es el Gobierno de TI?</a:t>
            </a:r>
            <a:endParaRPr b="0" lang="es-CR" sz="1500" spc="-1" strike="noStrike">
              <a:latin typeface="Arial"/>
            </a:endParaRPr>
          </a:p>
        </p:txBody>
      </p:sp>
      <p:grpSp>
        <p:nvGrpSpPr>
          <p:cNvPr id="256" name="Google Shape;218;p32"/>
          <p:cNvGrpSpPr/>
          <p:nvPr/>
        </p:nvGrpSpPr>
        <p:grpSpPr>
          <a:xfrm>
            <a:off x="1553400" y="1374120"/>
            <a:ext cx="2012040" cy="1947600"/>
            <a:chOff x="1553400" y="1374120"/>
            <a:chExt cx="2012040" cy="1947600"/>
          </a:xfrm>
        </p:grpSpPr>
        <p:sp>
          <p:nvSpPr>
            <p:cNvPr id="257" name="Google Shape;219;p32"/>
            <p:cNvSpPr/>
            <p:nvPr/>
          </p:nvSpPr>
          <p:spPr>
            <a:xfrm rot="1597200">
              <a:off x="1785600" y="1646280"/>
              <a:ext cx="1547640" cy="14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9050">
              <a:solidFill>
                <a:srgbClr val="0099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432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258" name="Google Shape;220;p32"/>
            <p:cNvSpPr/>
            <p:nvPr/>
          </p:nvSpPr>
          <p:spPr>
            <a:xfrm>
              <a:off x="1883160" y="2009160"/>
              <a:ext cx="1352520" cy="65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lt1"/>
                  </a:solidFill>
                  <a:latin typeface="Roboto Condensed"/>
                  <a:ea typeface="Roboto Condensed"/>
                </a:rPr>
                <a:t>ISO 38500</a:t>
              </a:r>
              <a:endParaRPr b="0" lang="es-CR" sz="1400" spc="-1" strike="noStrike">
                <a:latin typeface="Arial"/>
              </a:endParaRPr>
            </a:p>
          </p:txBody>
        </p:sp>
      </p:grpSp>
      <p:grpSp>
        <p:nvGrpSpPr>
          <p:cNvPr id="259" name="Google Shape;221;p32"/>
          <p:cNvGrpSpPr/>
          <p:nvPr/>
        </p:nvGrpSpPr>
        <p:grpSpPr>
          <a:xfrm>
            <a:off x="2572560" y="2727360"/>
            <a:ext cx="2012040" cy="1947600"/>
            <a:chOff x="2572560" y="2727360"/>
            <a:chExt cx="2012040" cy="1947600"/>
          </a:xfrm>
        </p:grpSpPr>
        <p:sp>
          <p:nvSpPr>
            <p:cNvPr id="260" name="Google Shape;222;p32"/>
            <p:cNvSpPr/>
            <p:nvPr/>
          </p:nvSpPr>
          <p:spPr>
            <a:xfrm rot="1597200">
              <a:off x="2804760" y="2999520"/>
              <a:ext cx="1547640" cy="14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 w="19050">
              <a:solidFill>
                <a:srgbClr val="0157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432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261" name="Google Shape;223;p32"/>
            <p:cNvSpPr/>
            <p:nvPr/>
          </p:nvSpPr>
          <p:spPr>
            <a:xfrm>
              <a:off x="2902320" y="3362400"/>
              <a:ext cx="1352520" cy="657360"/>
            </a:xfrm>
            <a:prstGeom prst="rect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lt1"/>
                  </a:solidFill>
                  <a:latin typeface="Roboto Condensed"/>
                  <a:ea typeface="Roboto Condensed"/>
                </a:rPr>
                <a:t>ITIL</a:t>
              </a:r>
              <a:endParaRPr b="0" lang="es-CR" sz="1400" spc="-1" strike="noStrike">
                <a:latin typeface="Arial"/>
              </a:endParaRPr>
            </a:p>
          </p:txBody>
        </p:sp>
      </p:grpSp>
      <p:grpSp>
        <p:nvGrpSpPr>
          <p:cNvPr id="262" name="Google Shape;224;p32"/>
          <p:cNvGrpSpPr/>
          <p:nvPr/>
        </p:nvGrpSpPr>
        <p:grpSpPr>
          <a:xfrm>
            <a:off x="3565800" y="1374120"/>
            <a:ext cx="2012040" cy="1947600"/>
            <a:chOff x="3565800" y="1374120"/>
            <a:chExt cx="2012040" cy="1947600"/>
          </a:xfrm>
        </p:grpSpPr>
        <p:sp>
          <p:nvSpPr>
            <p:cNvPr id="263" name="Google Shape;225;p32"/>
            <p:cNvSpPr/>
            <p:nvPr/>
          </p:nvSpPr>
          <p:spPr>
            <a:xfrm rot="1597200">
              <a:off x="3798000" y="1646280"/>
              <a:ext cx="1547640" cy="14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19050">
              <a:solidFill>
                <a:srgbClr val="0157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432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264" name="Google Shape;226;p32"/>
            <p:cNvSpPr/>
            <p:nvPr/>
          </p:nvSpPr>
          <p:spPr>
            <a:xfrm>
              <a:off x="3895560" y="2009160"/>
              <a:ext cx="1352520" cy="65736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COBIT</a:t>
              </a:r>
              <a:endParaRPr b="0" lang="es-CR" sz="1400" spc="-1" strike="noStrike">
                <a:latin typeface="Arial"/>
              </a:endParaRPr>
            </a:p>
          </p:txBody>
        </p:sp>
      </p:grpSp>
      <p:grpSp>
        <p:nvGrpSpPr>
          <p:cNvPr id="265" name="Google Shape;227;p32"/>
          <p:cNvGrpSpPr/>
          <p:nvPr/>
        </p:nvGrpSpPr>
        <p:grpSpPr>
          <a:xfrm>
            <a:off x="4561200" y="2727360"/>
            <a:ext cx="2012040" cy="1947600"/>
            <a:chOff x="4561200" y="2727360"/>
            <a:chExt cx="2012040" cy="1947600"/>
          </a:xfrm>
        </p:grpSpPr>
        <p:sp>
          <p:nvSpPr>
            <p:cNvPr id="266" name="Google Shape;228;p32"/>
            <p:cNvSpPr/>
            <p:nvPr/>
          </p:nvSpPr>
          <p:spPr>
            <a:xfrm rot="1597200">
              <a:off x="4793400" y="2999520"/>
              <a:ext cx="1547640" cy="14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19050">
              <a:solidFill>
                <a:srgbClr val="0157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432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267" name="Google Shape;229;p32"/>
            <p:cNvSpPr/>
            <p:nvPr/>
          </p:nvSpPr>
          <p:spPr>
            <a:xfrm>
              <a:off x="4890960" y="3362400"/>
              <a:ext cx="1352520" cy="65736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lt1"/>
                  </a:solidFill>
                  <a:latin typeface="Roboto Condensed"/>
                  <a:ea typeface="Roboto Condensed"/>
                </a:rPr>
                <a:t>Calder-Moir</a:t>
              </a:r>
              <a:endParaRPr b="0" lang="es-CR" sz="1400" spc="-1" strike="noStrike">
                <a:latin typeface="Arial"/>
              </a:endParaRPr>
            </a:p>
          </p:txBody>
        </p:sp>
      </p:grpSp>
      <p:grpSp>
        <p:nvGrpSpPr>
          <p:cNvPr id="268" name="Google Shape;230;p32"/>
          <p:cNvGrpSpPr/>
          <p:nvPr/>
        </p:nvGrpSpPr>
        <p:grpSpPr>
          <a:xfrm>
            <a:off x="5578200" y="1374120"/>
            <a:ext cx="2012040" cy="1947600"/>
            <a:chOff x="5578200" y="1374120"/>
            <a:chExt cx="2012040" cy="1947600"/>
          </a:xfrm>
        </p:grpSpPr>
        <p:sp>
          <p:nvSpPr>
            <p:cNvPr id="269" name="Google Shape;231;p32"/>
            <p:cNvSpPr/>
            <p:nvPr/>
          </p:nvSpPr>
          <p:spPr>
            <a:xfrm rot="1597200">
              <a:off x="5810400" y="1646280"/>
              <a:ext cx="1547640" cy="14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 w="19050">
              <a:solidFill>
                <a:srgbClr val="0099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432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270" name="Google Shape;232;p32"/>
            <p:cNvSpPr/>
            <p:nvPr/>
          </p:nvSpPr>
          <p:spPr>
            <a:xfrm>
              <a:off x="5907960" y="2009160"/>
              <a:ext cx="1352520" cy="65736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ISACA</a:t>
              </a:r>
              <a:endParaRPr b="0" lang="es-CR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11760" y="2265840"/>
            <a:ext cx="8520120" cy="114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86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pc="-1" strike="noStrike">
                <a:solidFill>
                  <a:schemeClr val="lt2"/>
                </a:solidFill>
                <a:latin typeface="Poppins"/>
                <a:ea typeface="Poppins"/>
              </a:rPr>
              <a:t>Marco de Gobierno y Gestión de TI en la Universidad de Costa Rica</a:t>
            </a:r>
            <a:endParaRPr b="0" lang="es-C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90;p16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Objetivo de la presentación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193" name="Google Shape;91;p16"/>
          <p:cNvSpPr/>
          <p:nvPr/>
        </p:nvSpPr>
        <p:spPr>
          <a:xfrm>
            <a:off x="142920" y="1681560"/>
            <a:ext cx="326088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Objetivo:</a:t>
            </a: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Se discutirá el 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rol de la seguridad de la información en el marco de la gobernanza de la TI 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y el papel que desempeña el miembro de la comunidad universitaria en el ecosistema de la TI, los datos, la seguridad y gobernabilidad.</a:t>
            </a:r>
            <a:endParaRPr b="0" lang="es-CR" sz="1400" spc="-1" strike="noStrike">
              <a:latin typeface="Arial"/>
            </a:endParaRPr>
          </a:p>
        </p:txBody>
      </p:sp>
      <p:sp>
        <p:nvSpPr>
          <p:cNvPr id="194" name="Google Shape;92;p16"/>
          <p:cNvSpPr/>
          <p:nvPr/>
        </p:nvSpPr>
        <p:spPr>
          <a:xfrm>
            <a:off x="3930480" y="1740960"/>
            <a:ext cx="2936520" cy="2936520"/>
          </a:xfrm>
          <a:prstGeom prst="ellipse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5" name="Google Shape;93;p16"/>
          <p:cNvGrpSpPr/>
          <p:nvPr/>
        </p:nvGrpSpPr>
        <p:grpSpPr>
          <a:xfrm>
            <a:off x="4490640" y="1483560"/>
            <a:ext cx="1816560" cy="1816560"/>
            <a:chOff x="4490640" y="1483560"/>
            <a:chExt cx="1816560" cy="1816560"/>
          </a:xfrm>
        </p:grpSpPr>
        <p:sp>
          <p:nvSpPr>
            <p:cNvPr id="196" name="Google Shape;94;p16"/>
            <p:cNvSpPr/>
            <p:nvPr/>
          </p:nvSpPr>
          <p:spPr>
            <a:xfrm>
              <a:off x="4490640" y="1483560"/>
              <a:ext cx="1816560" cy="1816560"/>
            </a:xfrm>
            <a:prstGeom prst="ellipse">
              <a:avLst/>
            </a:prstGeom>
            <a:solidFill>
              <a:srgbClr val="307bf3"/>
            </a:solidFill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Google Shape;95;p16"/>
            <p:cNvSpPr/>
            <p:nvPr/>
          </p:nvSpPr>
          <p:spPr>
            <a:xfrm>
              <a:off x="4789080" y="1997640"/>
              <a:ext cx="1254600" cy="589320"/>
            </a:xfrm>
            <a:prstGeom prst="rect">
              <a:avLst/>
            </a:prstGeom>
            <a:noFill/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Marco de Gobierno y Gestión TI</a:t>
              </a:r>
              <a:endParaRPr b="0" lang="es-CR" sz="1000" spc="-1" strike="noStrike">
                <a:latin typeface="Arial"/>
              </a:endParaRPr>
            </a:p>
          </p:txBody>
        </p:sp>
      </p:grpSp>
      <p:grpSp>
        <p:nvGrpSpPr>
          <p:cNvPr id="198" name="Google Shape;96;p16"/>
          <p:cNvGrpSpPr/>
          <p:nvPr/>
        </p:nvGrpSpPr>
        <p:grpSpPr>
          <a:xfrm>
            <a:off x="5287680" y="2841120"/>
            <a:ext cx="1816560" cy="1816560"/>
            <a:chOff x="5287680" y="2841120"/>
            <a:chExt cx="1816560" cy="1816560"/>
          </a:xfrm>
        </p:grpSpPr>
        <p:sp>
          <p:nvSpPr>
            <p:cNvPr id="199" name="Google Shape;97;p16"/>
            <p:cNvSpPr/>
            <p:nvPr/>
          </p:nvSpPr>
          <p:spPr>
            <a:xfrm>
              <a:off x="5287680" y="2841120"/>
              <a:ext cx="1816560" cy="1816560"/>
            </a:xfrm>
            <a:prstGeom prst="ellipse">
              <a:avLst/>
            </a:prstGeom>
            <a:solidFill>
              <a:schemeClr val="accent2"/>
            </a:solidFill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Google Shape;98;p16"/>
            <p:cNvSpPr/>
            <p:nvPr/>
          </p:nvSpPr>
          <p:spPr>
            <a:xfrm>
              <a:off x="5721840" y="3513600"/>
              <a:ext cx="1254600" cy="589320"/>
            </a:xfrm>
            <a:prstGeom prst="rect">
              <a:avLst/>
            </a:prstGeom>
            <a:noFill/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Rol de la seguridad en el MGGTI</a:t>
              </a:r>
              <a:endParaRPr b="0" lang="es-CR" sz="1000" spc="-1" strike="noStrike">
                <a:latin typeface="Arial"/>
              </a:endParaRPr>
            </a:p>
          </p:txBody>
        </p:sp>
      </p:grpSp>
      <p:grpSp>
        <p:nvGrpSpPr>
          <p:cNvPr id="201" name="Google Shape;99;p16"/>
          <p:cNvGrpSpPr/>
          <p:nvPr/>
        </p:nvGrpSpPr>
        <p:grpSpPr>
          <a:xfrm>
            <a:off x="3728160" y="2841120"/>
            <a:ext cx="1816560" cy="1816560"/>
            <a:chOff x="3728160" y="2841120"/>
            <a:chExt cx="1816560" cy="1816560"/>
          </a:xfrm>
        </p:grpSpPr>
        <p:sp>
          <p:nvSpPr>
            <p:cNvPr id="202" name="Google Shape;100;p16"/>
            <p:cNvSpPr/>
            <p:nvPr/>
          </p:nvSpPr>
          <p:spPr>
            <a:xfrm>
              <a:off x="3728160" y="2841120"/>
              <a:ext cx="1816560" cy="18165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Google Shape;101;p16"/>
            <p:cNvSpPr/>
            <p:nvPr/>
          </p:nvSpPr>
          <p:spPr>
            <a:xfrm>
              <a:off x="3855960" y="3513600"/>
              <a:ext cx="1254600" cy="589320"/>
            </a:xfrm>
            <a:prstGeom prst="rect">
              <a:avLst/>
            </a:prstGeom>
            <a:noFill/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rgbClr val="ffffff"/>
                  </a:solidFill>
                  <a:latin typeface="Roboto"/>
                  <a:ea typeface="Roboto"/>
                </a:rPr>
                <a:t>Conceptos de Datos, Seguridad informática</a:t>
              </a:r>
              <a:endParaRPr b="0" lang="es-CR" sz="1000" spc="-1" strike="noStrike">
                <a:latin typeface="Arial"/>
              </a:endParaRPr>
            </a:p>
          </p:txBody>
        </p:sp>
      </p:grpSp>
      <p:grpSp>
        <p:nvGrpSpPr>
          <p:cNvPr id="204" name="Google Shape;102;p16"/>
          <p:cNvGrpSpPr/>
          <p:nvPr/>
        </p:nvGrpSpPr>
        <p:grpSpPr>
          <a:xfrm>
            <a:off x="4656240" y="2479320"/>
            <a:ext cx="1540080" cy="1491480"/>
            <a:chOff x="4656240" y="2479320"/>
            <a:chExt cx="1540080" cy="1491480"/>
          </a:xfrm>
        </p:grpSpPr>
        <p:sp>
          <p:nvSpPr>
            <p:cNvPr id="205" name="Google Shape;103;p16"/>
            <p:cNvSpPr/>
            <p:nvPr/>
          </p:nvSpPr>
          <p:spPr>
            <a:xfrm rot="1753800">
              <a:off x="4837680" y="2699640"/>
              <a:ext cx="1176840" cy="1050480"/>
            </a:xfrm>
            <a:prstGeom prst="hexagon">
              <a:avLst>
                <a:gd name="adj" fmla="val 27852"/>
                <a:gd name="vf" fmla="val 115470"/>
              </a:avLst>
            </a:prstGeom>
            <a:solidFill>
              <a:srgbClr val="cfe2f3"/>
            </a:solidFill>
            <a:ln w="28575">
              <a:solidFill>
                <a:srgbClr val="0099e8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Google Shape;104;p16"/>
            <p:cNvSpPr/>
            <p:nvPr/>
          </p:nvSpPr>
          <p:spPr>
            <a:xfrm>
              <a:off x="4925160" y="2967480"/>
              <a:ext cx="999720" cy="47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900" spc="-1" strike="noStrike">
                  <a:solidFill>
                    <a:srgbClr val="0b5394"/>
                  </a:solidFill>
                  <a:latin typeface="Arial"/>
                  <a:ea typeface="Arial"/>
                </a:rPr>
                <a:t>UCR</a:t>
              </a:r>
              <a:endParaRPr b="0" lang="es-CR" sz="19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42;p34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Creación del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73" name="Google Shape;243;p34"/>
          <p:cNvSpPr/>
          <p:nvPr/>
        </p:nvSpPr>
        <p:spPr>
          <a:xfrm>
            <a:off x="2165040" y="2248200"/>
            <a:ext cx="594000" cy="3672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Google Shape;244;p34"/>
          <p:cNvSpPr/>
          <p:nvPr/>
        </p:nvSpPr>
        <p:spPr>
          <a:xfrm>
            <a:off x="3256920" y="1957320"/>
            <a:ext cx="594000" cy="594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0c58d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Google Shape;245;p34"/>
          <p:cNvSpPr/>
          <p:nvPr/>
        </p:nvSpPr>
        <p:spPr>
          <a:xfrm>
            <a:off x="2699280" y="2889360"/>
            <a:ext cx="170892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000" spc="-1" strike="noStrike">
                <a:solidFill>
                  <a:srgbClr val="0c58d3"/>
                </a:solidFill>
                <a:latin typeface="Roboto"/>
                <a:ea typeface="Roboto"/>
              </a:rPr>
              <a:t>Resolución R-DC-17-2020 Derogatoria de las NTGCTI</a:t>
            </a:r>
            <a:endParaRPr b="0" lang="es-CR" sz="1000" spc="-1" strike="noStrike">
              <a:latin typeface="Arial"/>
            </a:endParaRPr>
          </a:p>
        </p:txBody>
      </p:sp>
      <p:sp>
        <p:nvSpPr>
          <p:cNvPr id="276" name="Google Shape;246;p34"/>
          <p:cNvSpPr/>
          <p:nvPr/>
        </p:nvSpPr>
        <p:spPr>
          <a:xfrm>
            <a:off x="3335400" y="2118240"/>
            <a:ext cx="436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82880" bIns="182880" anchor="t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1" lang="en" sz="800" spc="-1" strike="noStrike">
                <a:solidFill>
                  <a:srgbClr val="0c58d3"/>
                </a:solidFill>
                <a:latin typeface="Roboto"/>
                <a:ea typeface="Roboto"/>
              </a:rPr>
              <a:t>2020</a:t>
            </a:r>
            <a:endParaRPr b="0" lang="es-CR" sz="800" spc="-1" strike="noStrike">
              <a:latin typeface="Arial"/>
            </a:endParaRPr>
          </a:p>
        </p:txBody>
      </p:sp>
      <p:sp>
        <p:nvSpPr>
          <p:cNvPr id="277" name="Google Shape;247;p34"/>
          <p:cNvSpPr/>
          <p:nvPr/>
        </p:nvSpPr>
        <p:spPr>
          <a:xfrm>
            <a:off x="5338800" y="1957320"/>
            <a:ext cx="594000" cy="594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0c58d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Google Shape;248;p34"/>
          <p:cNvSpPr/>
          <p:nvPr/>
        </p:nvSpPr>
        <p:spPr>
          <a:xfrm>
            <a:off x="4781520" y="2660760"/>
            <a:ext cx="170892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000" spc="-1" strike="noStrike">
                <a:solidFill>
                  <a:srgbClr val="0c58d3"/>
                </a:solidFill>
                <a:latin typeface="Roboto"/>
                <a:ea typeface="Roboto"/>
              </a:rPr>
              <a:t>Trabajo en la versión de MGGTI </a:t>
            </a:r>
            <a:endParaRPr b="0" lang="es-CR" sz="1000" spc="-1" strike="noStrike">
              <a:latin typeface="Arial"/>
            </a:endParaRPr>
          </a:p>
        </p:txBody>
      </p:sp>
      <p:sp>
        <p:nvSpPr>
          <p:cNvPr id="279" name="Google Shape;249;p34"/>
          <p:cNvSpPr/>
          <p:nvPr/>
        </p:nvSpPr>
        <p:spPr>
          <a:xfrm>
            <a:off x="5417640" y="2118240"/>
            <a:ext cx="436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82880" bIns="182880" anchor="t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1" lang="en" sz="800" spc="-1" strike="noStrike">
                <a:solidFill>
                  <a:srgbClr val="0c58d3"/>
                </a:solidFill>
                <a:latin typeface="Roboto"/>
                <a:ea typeface="Roboto"/>
              </a:rPr>
              <a:t>2021</a:t>
            </a:r>
            <a:endParaRPr b="0" lang="es-CR" sz="800" spc="-1" strike="noStrike">
              <a:latin typeface="Arial"/>
            </a:endParaRPr>
          </a:p>
        </p:txBody>
      </p:sp>
      <p:sp>
        <p:nvSpPr>
          <p:cNvPr id="280" name="Google Shape;250;p34"/>
          <p:cNvSpPr/>
          <p:nvPr/>
        </p:nvSpPr>
        <p:spPr>
          <a:xfrm>
            <a:off x="7420680" y="1957320"/>
            <a:ext cx="594000" cy="594000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0c58d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Google Shape;251;p34"/>
          <p:cNvSpPr/>
          <p:nvPr/>
        </p:nvSpPr>
        <p:spPr>
          <a:xfrm>
            <a:off x="6863400" y="2660760"/>
            <a:ext cx="170892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000" spc="-1" strike="noStrike">
                <a:solidFill>
                  <a:srgbClr val="0c58d3"/>
                </a:solidFill>
                <a:latin typeface="Roboto"/>
                <a:ea typeface="Roboto"/>
              </a:rPr>
              <a:t>Aprobación y puesta en marcha MGGTI</a:t>
            </a:r>
            <a:endParaRPr b="0" lang="es-CR" sz="1000" spc="-1" strike="noStrike">
              <a:latin typeface="Arial"/>
            </a:endParaRPr>
          </a:p>
        </p:txBody>
      </p:sp>
      <p:sp>
        <p:nvSpPr>
          <p:cNvPr id="282" name="Google Shape;252;p34"/>
          <p:cNvSpPr/>
          <p:nvPr/>
        </p:nvSpPr>
        <p:spPr>
          <a:xfrm>
            <a:off x="7499520" y="2118240"/>
            <a:ext cx="436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82880" bIns="182880" anchor="t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1" lang="en" sz="800" spc="-1" strike="noStrike">
                <a:solidFill>
                  <a:srgbClr val="0c58d3"/>
                </a:solidFill>
                <a:latin typeface="Roboto"/>
                <a:ea typeface="Roboto"/>
              </a:rPr>
              <a:t>2022</a:t>
            </a:r>
            <a:endParaRPr b="0" lang="es-CR" sz="800" spc="-1" strike="noStrike">
              <a:latin typeface="Arial"/>
            </a:endParaRPr>
          </a:p>
        </p:txBody>
      </p:sp>
      <p:sp>
        <p:nvSpPr>
          <p:cNvPr id="283" name="Google Shape;253;p34"/>
          <p:cNvSpPr/>
          <p:nvPr/>
        </p:nvSpPr>
        <p:spPr>
          <a:xfrm>
            <a:off x="4337280" y="2248200"/>
            <a:ext cx="594000" cy="367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c58d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Google Shape;254;p34"/>
          <p:cNvSpPr/>
          <p:nvPr/>
        </p:nvSpPr>
        <p:spPr>
          <a:xfrm>
            <a:off x="6419160" y="2248200"/>
            <a:ext cx="594000" cy="3672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 w="9525">
            <a:solidFill>
              <a:srgbClr val="0c58d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Google Shape;255;p34"/>
          <p:cNvSpPr/>
          <p:nvPr/>
        </p:nvSpPr>
        <p:spPr>
          <a:xfrm>
            <a:off x="1152000" y="1957320"/>
            <a:ext cx="594000" cy="594000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0c58d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Google Shape;256;p34"/>
          <p:cNvSpPr/>
          <p:nvPr/>
        </p:nvSpPr>
        <p:spPr>
          <a:xfrm>
            <a:off x="1230480" y="2118240"/>
            <a:ext cx="436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82880" bIns="182880" anchor="t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r>
              <a:rPr b="1" lang="en" sz="800" spc="-1" strike="noStrike">
                <a:solidFill>
                  <a:srgbClr val="0c58d3"/>
                </a:solidFill>
                <a:latin typeface="Roboto"/>
                <a:ea typeface="Roboto"/>
              </a:rPr>
              <a:t>2007</a:t>
            </a:r>
            <a:endParaRPr b="0" lang="es-CR" sz="800" spc="-1" strike="noStrike">
              <a:latin typeface="Arial"/>
            </a:endParaRPr>
          </a:p>
        </p:txBody>
      </p:sp>
      <p:sp>
        <p:nvSpPr>
          <p:cNvPr id="287" name="Google Shape;257;p34"/>
          <p:cNvSpPr/>
          <p:nvPr/>
        </p:nvSpPr>
        <p:spPr>
          <a:xfrm>
            <a:off x="594360" y="2660760"/>
            <a:ext cx="1708920" cy="11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000" spc="-1" strike="noStrike">
                <a:solidFill>
                  <a:srgbClr val="0c58d3"/>
                </a:solidFill>
                <a:latin typeface="Roboto"/>
                <a:ea typeface="Roboto"/>
              </a:rPr>
              <a:t>Normas técnicas</a:t>
            </a:r>
            <a:endParaRPr b="0" lang="es-CR" sz="1000" spc="-1" strike="noStrike"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000" spc="-1" strike="noStrike">
                <a:solidFill>
                  <a:srgbClr val="0c58d3"/>
                </a:solidFill>
                <a:latin typeface="Roboto"/>
                <a:ea typeface="Roboto"/>
              </a:rPr>
              <a:t>para la gestión y el control de las Tecnologías de Información, N-2-</a:t>
            </a:r>
            <a:endParaRPr b="0" lang="es-CR" sz="1000" spc="-1" strike="noStrike"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000" spc="-1" strike="noStrike">
                <a:solidFill>
                  <a:srgbClr val="0c58d3"/>
                </a:solidFill>
                <a:latin typeface="Roboto"/>
                <a:ea typeface="Roboto"/>
              </a:rPr>
              <a:t>2007-CO-DFOE</a:t>
            </a:r>
            <a:endParaRPr b="0" lang="es-C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62;p35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es el Marco de Gobierno y Gestión TIC en la UCR?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89" name="Google Shape;263;p35"/>
          <p:cNvSpPr/>
          <p:nvPr/>
        </p:nvSpPr>
        <p:spPr>
          <a:xfrm>
            <a:off x="212400" y="1757520"/>
            <a:ext cx="8637120" cy="27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7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Es un ámbito de las </a:t>
            </a:r>
            <a:r>
              <a:rPr b="1" lang="en" sz="17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buenas prácticas de la industria</a:t>
            </a:r>
            <a:r>
              <a:rPr b="0" lang="en" sz="17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cuyo objetivo es </a:t>
            </a:r>
            <a:r>
              <a:rPr b="1" lang="en" sz="17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crear valor, a través de la obtención de beneficios, a un costo favorable, mientras se optimiza el riesgo</a:t>
            </a:r>
            <a:r>
              <a:rPr b="0" lang="en" sz="17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, es decir, un conjunto de elementos tales como estructuras, procesos y mecanismos relacionados entre sí. Es decir: </a:t>
            </a:r>
            <a:endParaRPr b="0" lang="es-CR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s-CR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7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El marco de gobierno y gestión de TI </a:t>
            </a:r>
            <a:r>
              <a:rPr b="1" lang="en" sz="17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procura que la Universidad de Costa Rica posea una referencia sobre cuáles deberían ser sus objetivos, tanto de gobierno como de gestión, en lo referente y correspondiente a las TI.</a:t>
            </a:r>
            <a:endParaRPr b="0" lang="es-CR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68;p36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Estructura del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291" name="Google Shape;269;p36" descr=""/>
          <p:cNvPicPr/>
          <p:nvPr/>
        </p:nvPicPr>
        <p:blipFill>
          <a:blip r:embed="rId1"/>
          <a:stretch/>
        </p:blipFill>
        <p:spPr>
          <a:xfrm>
            <a:off x="4752000" y="2036880"/>
            <a:ext cx="3257280" cy="1524600"/>
          </a:xfrm>
          <a:prstGeom prst="rect">
            <a:avLst/>
          </a:prstGeom>
          <a:ln w="0">
            <a:noFill/>
          </a:ln>
        </p:spPr>
      </p:pic>
      <p:pic>
        <p:nvPicPr>
          <p:cNvPr id="292" name="Google Shape;270;p36" descr=""/>
          <p:cNvPicPr/>
          <p:nvPr/>
        </p:nvPicPr>
        <p:blipFill>
          <a:blip r:embed="rId2"/>
          <a:stretch/>
        </p:blipFill>
        <p:spPr>
          <a:xfrm>
            <a:off x="2454120" y="4224240"/>
            <a:ext cx="4028760" cy="390240"/>
          </a:xfrm>
          <a:prstGeom prst="rect">
            <a:avLst/>
          </a:prstGeom>
          <a:ln w="0">
            <a:noFill/>
          </a:ln>
        </p:spPr>
      </p:pic>
      <p:pic>
        <p:nvPicPr>
          <p:cNvPr id="293" name="Google Shape;271;p36" descr=""/>
          <p:cNvPicPr/>
          <p:nvPr/>
        </p:nvPicPr>
        <p:blipFill>
          <a:blip r:embed="rId3"/>
          <a:stretch/>
        </p:blipFill>
        <p:spPr>
          <a:xfrm>
            <a:off x="1673640" y="1492200"/>
            <a:ext cx="2603880" cy="360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76;p37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Principios del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295" name="Google Shape;277;p37" descr=""/>
          <p:cNvPicPr/>
          <p:nvPr/>
        </p:nvPicPr>
        <p:blipFill>
          <a:blip r:embed="rId1"/>
          <a:stretch/>
        </p:blipFill>
        <p:spPr>
          <a:xfrm>
            <a:off x="152280" y="1907640"/>
            <a:ext cx="8838720" cy="208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82;p38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Objetivos del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297" name="Google Shape;283;p38" descr=""/>
          <p:cNvPicPr/>
          <p:nvPr/>
        </p:nvPicPr>
        <p:blipFill>
          <a:blip r:embed="rId1"/>
          <a:stretch/>
        </p:blipFill>
        <p:spPr>
          <a:xfrm>
            <a:off x="720000" y="1419840"/>
            <a:ext cx="5690880" cy="1787760"/>
          </a:xfrm>
          <a:prstGeom prst="rect">
            <a:avLst/>
          </a:prstGeom>
          <a:ln w="0">
            <a:noFill/>
          </a:ln>
        </p:spPr>
      </p:pic>
      <p:pic>
        <p:nvPicPr>
          <p:cNvPr id="298" name="Google Shape;284;p38" descr=""/>
          <p:cNvPicPr/>
          <p:nvPr/>
        </p:nvPicPr>
        <p:blipFill>
          <a:blip r:embed="rId2"/>
          <a:stretch/>
        </p:blipFill>
        <p:spPr>
          <a:xfrm>
            <a:off x="2633760" y="3080160"/>
            <a:ext cx="5366520" cy="162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89;p39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Visión general del 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00" name="Google Shape;290;p39" descr=""/>
          <p:cNvPicPr/>
          <p:nvPr/>
        </p:nvPicPr>
        <p:blipFill>
          <a:blip r:embed="rId1"/>
          <a:srcRect l="2077" t="0" r="6688" b="71846"/>
          <a:stretch/>
        </p:blipFill>
        <p:spPr>
          <a:xfrm>
            <a:off x="1996200" y="1610640"/>
            <a:ext cx="5151600" cy="852120"/>
          </a:xfrm>
          <a:prstGeom prst="rect">
            <a:avLst/>
          </a:prstGeom>
          <a:ln w="0">
            <a:noFill/>
          </a:ln>
        </p:spPr>
      </p:pic>
      <p:pic>
        <p:nvPicPr>
          <p:cNvPr id="301" name="Google Shape;291;p39" descr=""/>
          <p:cNvPicPr/>
          <p:nvPr/>
        </p:nvPicPr>
        <p:blipFill>
          <a:blip r:embed="rId2"/>
          <a:srcRect l="2077" t="28135" r="6688" b="0"/>
          <a:stretch/>
        </p:blipFill>
        <p:spPr>
          <a:xfrm>
            <a:off x="1996200" y="2463120"/>
            <a:ext cx="5151600" cy="21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296;p40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Visión general del 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03" name="Google Shape;297;p40" descr=""/>
          <p:cNvPicPr/>
          <p:nvPr/>
        </p:nvPicPr>
        <p:blipFill>
          <a:blip r:embed="rId1"/>
          <a:srcRect l="5088" t="0" r="4031" b="0"/>
          <a:stretch/>
        </p:blipFill>
        <p:spPr>
          <a:xfrm>
            <a:off x="1998000" y="1627560"/>
            <a:ext cx="5147640" cy="302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2;p41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Visión general del 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05" name="Google Shape;303;p41" descr=""/>
          <p:cNvPicPr/>
          <p:nvPr/>
        </p:nvPicPr>
        <p:blipFill>
          <a:blip r:embed="rId1"/>
          <a:srcRect l="6570" t="0" r="4038" b="0"/>
          <a:stretch/>
        </p:blipFill>
        <p:spPr>
          <a:xfrm>
            <a:off x="1998000" y="1560240"/>
            <a:ext cx="5147640" cy="302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8;p42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Estructura funcional del MGGTI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07" name="Google Shape;309;p42" descr=""/>
          <p:cNvPicPr/>
          <p:nvPr/>
        </p:nvPicPr>
        <p:blipFill>
          <a:blip r:embed="rId1"/>
          <a:stretch/>
        </p:blipFill>
        <p:spPr>
          <a:xfrm>
            <a:off x="2242440" y="1586160"/>
            <a:ext cx="4658400" cy="1970640"/>
          </a:xfrm>
          <a:prstGeom prst="rect">
            <a:avLst/>
          </a:prstGeom>
          <a:ln w="0">
            <a:noFill/>
          </a:ln>
        </p:spPr>
      </p:pic>
      <p:sp>
        <p:nvSpPr>
          <p:cNvPr id="308" name="Google Shape;310;p42"/>
          <p:cNvSpPr/>
          <p:nvPr/>
        </p:nvSpPr>
        <p:spPr>
          <a:xfrm>
            <a:off x="1622160" y="4093560"/>
            <a:ext cx="6008760" cy="36108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82880" bIns="1828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Arial"/>
                <a:ea typeface="Arial"/>
              </a:rPr>
              <a:t>Comunidad universitaria - ciudadano digital universitario</a:t>
            </a:r>
            <a:endParaRPr b="0" lang="es-CR" sz="1400" spc="-1" strike="noStrike">
              <a:latin typeface="Arial"/>
            </a:endParaRPr>
          </a:p>
        </p:txBody>
      </p:sp>
      <p:cxnSp>
        <p:nvCxnSpPr>
          <p:cNvPr id="309" name="Google Shape;311;p42"/>
          <p:cNvCxnSpPr/>
          <p:nvPr/>
        </p:nvCxnSpPr>
        <p:spPr>
          <a:xfrm flipH="1">
            <a:off x="2991960" y="3545640"/>
            <a:ext cx="2520" cy="5061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triangle" w="med"/>
          </a:ln>
        </p:spPr>
      </p:cxnSp>
      <p:cxnSp>
        <p:nvCxnSpPr>
          <p:cNvPr id="310" name="Google Shape;312;p42"/>
          <p:cNvCxnSpPr/>
          <p:nvPr/>
        </p:nvCxnSpPr>
        <p:spPr>
          <a:xfrm flipH="1">
            <a:off x="4703400" y="3545640"/>
            <a:ext cx="2520" cy="5061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triangle" w="med"/>
          </a:ln>
        </p:spPr>
      </p:cxnSp>
      <p:cxnSp>
        <p:nvCxnSpPr>
          <p:cNvPr id="311" name="Google Shape;313;p42"/>
          <p:cNvCxnSpPr/>
          <p:nvPr/>
        </p:nvCxnSpPr>
        <p:spPr>
          <a:xfrm flipH="1">
            <a:off x="6280560" y="3545640"/>
            <a:ext cx="2160" cy="5061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8;p43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Etapas de implementación del  MGGTI</a:t>
            </a:r>
            <a:endParaRPr b="0" lang="es-CR" sz="1500" spc="-1" strike="noStrike">
              <a:latin typeface="Arial"/>
            </a:endParaRPr>
          </a:p>
        </p:txBody>
      </p:sp>
      <p:grpSp>
        <p:nvGrpSpPr>
          <p:cNvPr id="313" name="Google Shape;319;p43"/>
          <p:cNvGrpSpPr/>
          <p:nvPr/>
        </p:nvGrpSpPr>
        <p:grpSpPr>
          <a:xfrm>
            <a:off x="579960" y="1221840"/>
            <a:ext cx="7124400" cy="3581280"/>
            <a:chOff x="579960" y="1221840"/>
            <a:chExt cx="7124400" cy="3581280"/>
          </a:xfrm>
        </p:grpSpPr>
        <p:sp>
          <p:nvSpPr>
            <p:cNvPr id="314" name="Google Shape;320;p43"/>
            <p:cNvSpPr/>
            <p:nvPr/>
          </p:nvSpPr>
          <p:spPr>
            <a:xfrm rot="2700000">
              <a:off x="842760" y="1554840"/>
              <a:ext cx="1509480" cy="1368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9050">
              <a:solidFill>
                <a:srgbClr val="0099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432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chemeClr val="lt1"/>
                  </a:solidFill>
                  <a:latin typeface="Arial"/>
                  <a:ea typeface="Arial"/>
                </a:rPr>
                <a:t>1. Formalización del programa</a:t>
              </a: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315" name="Google Shape;321;p43"/>
            <p:cNvSpPr/>
            <p:nvPr/>
          </p:nvSpPr>
          <p:spPr>
            <a:xfrm rot="1034400">
              <a:off x="1885320" y="3241440"/>
              <a:ext cx="1509480" cy="1368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 w="19050">
              <a:solidFill>
                <a:srgbClr val="0099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s-CR" sz="1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chemeClr val="lt1"/>
                  </a:solidFill>
                  <a:latin typeface="Arial"/>
                  <a:ea typeface="Arial"/>
                </a:rPr>
                <a:t>2. Construcción de  un  entorno adecuado</a:t>
              </a: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316" name="Google Shape;322;p43"/>
            <p:cNvSpPr/>
            <p:nvPr/>
          </p:nvSpPr>
          <p:spPr>
            <a:xfrm rot="2838000">
              <a:off x="2931120" y="1557720"/>
              <a:ext cx="1509480" cy="136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  <a:ln w="19050">
              <a:solidFill>
                <a:srgbClr val="0099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chemeClr val="lt1"/>
                  </a:solidFill>
                  <a:latin typeface="Arial"/>
                  <a:ea typeface="Arial"/>
                </a:rPr>
                <a:t>3. Sensibilización</a:t>
              </a:r>
              <a:endParaRPr b="0" lang="es-CR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317" name="Google Shape;323;p43"/>
            <p:cNvSpPr/>
            <p:nvPr/>
          </p:nvSpPr>
          <p:spPr>
            <a:xfrm rot="1031400">
              <a:off x="3926880" y="3241440"/>
              <a:ext cx="1509840" cy="136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19050">
              <a:solidFill>
                <a:srgbClr val="0099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1828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chemeClr val="lt1"/>
                  </a:solidFill>
                  <a:latin typeface="Arial"/>
                  <a:ea typeface="Arial"/>
                </a:rPr>
                <a:t>4.</a:t>
              </a:r>
              <a:endParaRPr b="0" lang="es-CR" sz="1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chemeClr val="lt1"/>
                  </a:solidFill>
                  <a:latin typeface="Arial"/>
                  <a:ea typeface="Arial"/>
                </a:rPr>
                <a:t>Autoevaluación</a:t>
              </a:r>
              <a:endParaRPr b="0" lang="es-CR" sz="1000" spc="-1" strike="noStrike">
                <a:latin typeface="Arial"/>
              </a:endParaRPr>
            </a:p>
          </p:txBody>
        </p:sp>
        <p:sp>
          <p:nvSpPr>
            <p:cNvPr id="318" name="Google Shape;324;p43"/>
            <p:cNvSpPr/>
            <p:nvPr/>
          </p:nvSpPr>
          <p:spPr>
            <a:xfrm rot="2820000">
              <a:off x="5016960" y="1557360"/>
              <a:ext cx="1509120" cy="136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ccccc"/>
            </a:solidFill>
            <a:ln w="19050">
              <a:solidFill>
                <a:srgbClr val="75757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rIns="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chemeClr val="lt1"/>
                  </a:solidFill>
                  <a:latin typeface="Arial"/>
                  <a:ea typeface="Arial"/>
                </a:rPr>
                <a:t>5. Selección de oportunidades</a:t>
              </a:r>
              <a:endParaRPr b="0" lang="es-CR" sz="1000" spc="-1" strike="noStrike">
                <a:latin typeface="Arial"/>
              </a:endParaRPr>
            </a:p>
          </p:txBody>
        </p:sp>
        <p:sp>
          <p:nvSpPr>
            <p:cNvPr id="319" name="Google Shape;325;p43"/>
            <p:cNvSpPr/>
            <p:nvPr/>
          </p:nvSpPr>
          <p:spPr>
            <a:xfrm rot="1020000">
              <a:off x="6027120" y="3241800"/>
              <a:ext cx="1509840" cy="1368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ccccc"/>
            </a:solidFill>
            <a:ln w="19050">
              <a:solidFill>
                <a:srgbClr val="75757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rIns="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000" spc="-1" strike="noStrike">
                  <a:solidFill>
                    <a:schemeClr val="lt1"/>
                  </a:solidFill>
                  <a:latin typeface="Arial"/>
                  <a:ea typeface="Arial"/>
                </a:rPr>
                <a:t>6. Planificación de  acciones</a:t>
              </a:r>
              <a:r>
                <a:rPr b="0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endParaRPr b="0" lang="es-CR" sz="1400" spc="-1" strike="noStrike">
                <a:latin typeface="Arial"/>
              </a:endParaRPr>
            </a:p>
          </p:txBody>
        </p:sp>
      </p:grpSp>
      <p:grpSp>
        <p:nvGrpSpPr>
          <p:cNvPr id="320" name="Google Shape;326;p43"/>
          <p:cNvGrpSpPr/>
          <p:nvPr/>
        </p:nvGrpSpPr>
        <p:grpSpPr>
          <a:xfrm>
            <a:off x="1307880" y="2781360"/>
            <a:ext cx="7254000" cy="512640"/>
            <a:chOff x="1307880" y="2781360"/>
            <a:chExt cx="7254000" cy="512640"/>
          </a:xfrm>
        </p:grpSpPr>
        <p:sp>
          <p:nvSpPr>
            <p:cNvPr id="321" name="Google Shape;327;p43"/>
            <p:cNvSpPr/>
            <p:nvPr/>
          </p:nvSpPr>
          <p:spPr>
            <a:xfrm rot="20615400">
              <a:off x="7459920" y="3014280"/>
              <a:ext cx="1116360" cy="576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Google Shape;328;p43"/>
            <p:cNvSpPr/>
            <p:nvPr/>
          </p:nvSpPr>
          <p:spPr>
            <a:xfrm flipH="1" rot="984600">
              <a:off x="6426360" y="3014280"/>
              <a:ext cx="1116360" cy="5724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Google Shape;329;p43"/>
            <p:cNvSpPr/>
            <p:nvPr/>
          </p:nvSpPr>
          <p:spPr>
            <a:xfrm rot="20615400">
              <a:off x="5399640" y="3014280"/>
              <a:ext cx="1116360" cy="576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Google Shape;330;p43"/>
            <p:cNvSpPr/>
            <p:nvPr/>
          </p:nvSpPr>
          <p:spPr>
            <a:xfrm flipH="1" rot="984600">
              <a:off x="4368960" y="3014280"/>
              <a:ext cx="1116360" cy="572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Google Shape;331;p43"/>
            <p:cNvSpPr/>
            <p:nvPr/>
          </p:nvSpPr>
          <p:spPr>
            <a:xfrm rot="20615400">
              <a:off x="3346560" y="3014280"/>
              <a:ext cx="1116360" cy="57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Google Shape;332;p43"/>
            <p:cNvSpPr/>
            <p:nvPr/>
          </p:nvSpPr>
          <p:spPr>
            <a:xfrm flipH="1" rot="984600">
              <a:off x="2315880" y="3014280"/>
              <a:ext cx="1116360" cy="572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Google Shape;333;p43"/>
            <p:cNvSpPr/>
            <p:nvPr/>
          </p:nvSpPr>
          <p:spPr>
            <a:xfrm rot="20615400">
              <a:off x="1293120" y="3014280"/>
              <a:ext cx="1116360" cy="57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Google Shape;334;p43"/>
            <p:cNvSpPr/>
            <p:nvPr/>
          </p:nvSpPr>
          <p:spPr>
            <a:xfrm rot="19810800">
              <a:off x="3313800" y="3104280"/>
              <a:ext cx="160200" cy="160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1b786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Google Shape;335;p43"/>
            <p:cNvSpPr/>
            <p:nvPr/>
          </p:nvSpPr>
          <p:spPr>
            <a:xfrm rot="19810800">
              <a:off x="5367240" y="3104280"/>
              <a:ext cx="160200" cy="160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85858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Google Shape;336;p43"/>
            <p:cNvSpPr/>
            <p:nvPr/>
          </p:nvSpPr>
          <p:spPr>
            <a:xfrm rot="19810800">
              <a:off x="2276640" y="2810160"/>
              <a:ext cx="160200" cy="160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1b786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Google Shape;337;p43"/>
            <p:cNvSpPr/>
            <p:nvPr/>
          </p:nvSpPr>
          <p:spPr>
            <a:xfrm rot="19810800">
              <a:off x="4325040" y="2810160"/>
              <a:ext cx="160200" cy="160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85858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Google Shape;338;p43"/>
            <p:cNvSpPr/>
            <p:nvPr/>
          </p:nvSpPr>
          <p:spPr>
            <a:xfrm rot="19810800">
              <a:off x="6392880" y="2810160"/>
              <a:ext cx="160200" cy="1602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85858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Google Shape;339;p43"/>
            <p:cNvSpPr/>
            <p:nvPr/>
          </p:nvSpPr>
          <p:spPr>
            <a:xfrm rot="19810800">
              <a:off x="7417440" y="3104280"/>
              <a:ext cx="160200" cy="1602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85858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09;p17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hacemos? ¿Qué consumimos?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208" name="Google Shape;110;p17" descr=""/>
          <p:cNvPicPr/>
          <p:nvPr/>
        </p:nvPicPr>
        <p:blipFill>
          <a:blip r:embed="rId1"/>
          <a:srcRect l="0" t="0" r="0" b="9597"/>
          <a:stretch/>
        </p:blipFill>
        <p:spPr>
          <a:xfrm>
            <a:off x="462960" y="1558440"/>
            <a:ext cx="4006800" cy="3075840"/>
          </a:xfrm>
          <a:prstGeom prst="rect">
            <a:avLst/>
          </a:prstGeom>
          <a:ln w="38100">
            <a:solidFill>
              <a:srgbClr val="000000"/>
            </a:solidFill>
            <a:round/>
          </a:ln>
        </p:spPr>
      </p:pic>
      <p:pic>
        <p:nvPicPr>
          <p:cNvPr id="209" name="Google Shape;111;p17" descr=""/>
          <p:cNvPicPr/>
          <p:nvPr/>
        </p:nvPicPr>
        <p:blipFill>
          <a:blip r:embed="rId2"/>
          <a:stretch/>
        </p:blipFill>
        <p:spPr>
          <a:xfrm>
            <a:off x="4601520" y="1518480"/>
            <a:ext cx="4079160" cy="3155400"/>
          </a:xfrm>
          <a:prstGeom prst="rect">
            <a:avLst/>
          </a:prstGeom>
          <a:ln w="0">
            <a:noFill/>
          </a:ln>
        </p:spPr>
      </p:pic>
      <p:sp>
        <p:nvSpPr>
          <p:cNvPr id="210" name="Google Shape;112;p17"/>
          <p:cNvSpPr/>
          <p:nvPr/>
        </p:nvSpPr>
        <p:spPr>
          <a:xfrm>
            <a:off x="2034000" y="2521800"/>
            <a:ext cx="5344920" cy="1058760"/>
          </a:xfrm>
          <a:prstGeom prst="roundRect">
            <a:avLst>
              <a:gd name="adj" fmla="val 16667"/>
            </a:avLst>
          </a:prstGeom>
          <a:solidFill>
            <a:srgbClr val="24b6f4"/>
          </a:solidFill>
          <a:ln w="28575">
            <a:solidFill>
              <a:srgbClr val="000000"/>
            </a:solidFill>
            <a:round/>
          </a:ln>
          <a:effectLst>
            <a:outerShdw algn="bl" blurRad="157320" dir="1619180" dist="218961" rotWithShape="0">
              <a:srgbClr val="000000">
                <a:alpha val="82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100" spc="-1" strike="noStrike">
                <a:solidFill>
                  <a:schemeClr val="lt1"/>
                </a:solidFill>
                <a:latin typeface="Arial"/>
                <a:ea typeface="Arial"/>
              </a:rPr>
              <a:t>¿Cuáles malos hábitos TIC conozco?</a:t>
            </a:r>
            <a:endParaRPr b="0" lang="es-C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11760" y="1656360"/>
            <a:ext cx="8520120" cy="114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pc="-1" strike="noStrike">
                <a:solidFill>
                  <a:schemeClr val="lt2"/>
                </a:solidFill>
                <a:latin typeface="Poppins"/>
                <a:ea typeface="Poppins"/>
              </a:rPr>
              <a:t>Seguridad de la Información</a:t>
            </a:r>
            <a:endParaRPr b="0" lang="es-C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chemeClr val="lt2"/>
                </a:solidFill>
                <a:latin typeface="Poppins"/>
                <a:ea typeface="Poppins"/>
              </a:rPr>
              <a:t>en el MGGTI</a:t>
            </a:r>
            <a:endParaRPr b="0" lang="es-C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50;p45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Visión general del  Marco de Gobierno y Gestión TIC en la UCR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37" name="Google Shape;351;p45" descr=""/>
          <p:cNvPicPr/>
          <p:nvPr/>
        </p:nvPicPr>
        <p:blipFill>
          <a:blip r:embed="rId1"/>
          <a:srcRect l="6570" t="0" r="4038" b="0"/>
          <a:stretch/>
        </p:blipFill>
        <p:spPr>
          <a:xfrm>
            <a:off x="1998000" y="1560240"/>
            <a:ext cx="5147640" cy="3026160"/>
          </a:xfrm>
          <a:prstGeom prst="rect">
            <a:avLst/>
          </a:prstGeom>
          <a:ln w="0">
            <a:noFill/>
          </a:ln>
        </p:spPr>
      </p:pic>
      <p:sp>
        <p:nvSpPr>
          <p:cNvPr id="338" name="Google Shape;352;p45"/>
          <p:cNvSpPr/>
          <p:nvPr/>
        </p:nvSpPr>
        <p:spPr>
          <a:xfrm>
            <a:off x="353160" y="3757320"/>
            <a:ext cx="1680480" cy="461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57;p46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Objetivo MGGTI: Seguridad de la información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340" name="Google Shape;358;p46"/>
          <p:cNvSpPr/>
          <p:nvPr/>
        </p:nvSpPr>
        <p:spPr>
          <a:xfrm>
            <a:off x="4648320" y="1706400"/>
            <a:ext cx="4245120" cy="29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Propósito:</a:t>
            </a: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Propiciar, de manera razonable, la </a:t>
            </a:r>
            <a:r>
              <a:rPr b="1" i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confidencialidad, integridad, disponibilidad, autenticidad de la información, conservación, trazabilidad, acceso y servicios utilizados en medios electrónicos</a:t>
            </a:r>
            <a:r>
              <a:rPr b="0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,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por medio de la toma de decisiones </a:t>
            </a:r>
            <a:r>
              <a:rPr b="1" lang="en" sz="1400" spc="-1" strike="noStrike" u="sng">
                <a:solidFill>
                  <a:schemeClr val="accent1"/>
                </a:solidFill>
                <a:uFillTx/>
                <a:latin typeface="Roboto Condensed"/>
                <a:ea typeface="Roboto Condensed"/>
              </a:rPr>
              <a:t>basada en riesgos y tratamiento de la seguridad</a:t>
            </a:r>
            <a:r>
              <a:rPr b="1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,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asegurando el </a:t>
            </a:r>
            <a:r>
              <a:rPr b="0" lang="en" sz="14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cumplimiento de la normativa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interna y externa de la institución en materia de seguridad de la información.</a:t>
            </a:r>
            <a:endParaRPr b="0" lang="es-CR" sz="1400" spc="-1" strike="noStrike">
              <a:latin typeface="Arial"/>
            </a:endParaRPr>
          </a:p>
        </p:txBody>
      </p:sp>
      <p:sp>
        <p:nvSpPr>
          <p:cNvPr id="341" name="Google Shape;359;p46"/>
          <p:cNvSpPr/>
          <p:nvPr/>
        </p:nvSpPr>
        <p:spPr>
          <a:xfrm>
            <a:off x="82440" y="2568240"/>
            <a:ext cx="424512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Descripción:</a:t>
            </a: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La gestión de la seguridad de la información debe establecer </a:t>
            </a:r>
            <a:r>
              <a:rPr b="1" i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una visión integral y exhaustiva, garantizando que la seguridad adoptada se ajusta a la naturaleza y necesidades de la institución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</a:t>
            </a:r>
            <a:endParaRPr b="0" lang="es-CR" sz="1400" spc="-1" strike="noStrike">
              <a:latin typeface="Arial"/>
            </a:endParaRPr>
          </a:p>
        </p:txBody>
      </p:sp>
      <p:pic>
        <p:nvPicPr>
          <p:cNvPr id="342" name="Google Shape;360;p46" descr=""/>
          <p:cNvPicPr/>
          <p:nvPr/>
        </p:nvPicPr>
        <p:blipFill>
          <a:blip r:embed="rId1"/>
          <a:stretch/>
        </p:blipFill>
        <p:spPr>
          <a:xfrm>
            <a:off x="0" y="1631520"/>
            <a:ext cx="4321080" cy="9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65;p47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Objetivos Seguridad de la información en el MGGTI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44" name="Google Shape;366;p47" descr=""/>
          <p:cNvPicPr/>
          <p:nvPr/>
        </p:nvPicPr>
        <p:blipFill>
          <a:blip r:embed="rId1"/>
          <a:srcRect l="25172" t="1199" r="0" b="42155"/>
          <a:stretch/>
        </p:blipFill>
        <p:spPr>
          <a:xfrm>
            <a:off x="361440" y="1677960"/>
            <a:ext cx="4123800" cy="2617200"/>
          </a:xfrm>
          <a:prstGeom prst="rect">
            <a:avLst/>
          </a:prstGeom>
          <a:ln w="0">
            <a:noFill/>
          </a:ln>
        </p:spPr>
      </p:pic>
      <p:pic>
        <p:nvPicPr>
          <p:cNvPr id="345" name="Google Shape;367;p47" descr=""/>
          <p:cNvPicPr/>
          <p:nvPr/>
        </p:nvPicPr>
        <p:blipFill>
          <a:blip r:embed="rId2"/>
          <a:srcRect l="25006" t="56122" r="-763" b="-12762"/>
          <a:stretch/>
        </p:blipFill>
        <p:spPr>
          <a:xfrm>
            <a:off x="4714920" y="1636920"/>
            <a:ext cx="4175640" cy="2617200"/>
          </a:xfrm>
          <a:prstGeom prst="rect">
            <a:avLst/>
          </a:prstGeom>
          <a:ln w="0">
            <a:noFill/>
          </a:ln>
        </p:spPr>
      </p:pic>
      <p:sp>
        <p:nvSpPr>
          <p:cNvPr id="346" name="Google Shape;368;p47"/>
          <p:cNvSpPr/>
          <p:nvPr/>
        </p:nvSpPr>
        <p:spPr>
          <a:xfrm>
            <a:off x="2253600" y="4741200"/>
            <a:ext cx="417564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chemeClr val="dk1"/>
                </a:solidFill>
                <a:latin typeface="Arial"/>
                <a:ea typeface="Arial"/>
              </a:rPr>
              <a:t>[</a:t>
            </a:r>
            <a:r>
              <a:rPr b="0" lang="en" sz="1200" spc="-1" strike="noStrike">
                <a:solidFill>
                  <a:schemeClr val="dk1"/>
                </a:solidFill>
                <a:latin typeface="Arial"/>
                <a:ea typeface="Arial"/>
              </a:rPr>
              <a:t>11] </a:t>
            </a:r>
            <a:r>
              <a:rPr b="0" lang="en" sz="12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3"/>
              </a:rPr>
              <a:t>Directriz General de Seguridad de la Información - UCR</a:t>
            </a:r>
            <a:endParaRPr b="0" lang="es-C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73;p48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Objetivos Seguridad de la información en el MGGTI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48" name="Google Shape;374;p48" descr=""/>
          <p:cNvPicPr/>
          <p:nvPr/>
        </p:nvPicPr>
        <p:blipFill>
          <a:blip r:embed="rId1"/>
          <a:srcRect l="21343" t="5337" r="-4182" b="11831"/>
          <a:stretch/>
        </p:blipFill>
        <p:spPr>
          <a:xfrm>
            <a:off x="2359440" y="1669320"/>
            <a:ext cx="4649040" cy="293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79;p49"/>
          <p:cNvSpPr/>
          <p:nvPr/>
        </p:nvSpPr>
        <p:spPr>
          <a:xfrm>
            <a:off x="1404360" y="958680"/>
            <a:ext cx="72853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Modelo de organización de Seguridad: Gobierno, gestión y operación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350" name="Google Shape;380;p49" descr=""/>
          <p:cNvPicPr/>
          <p:nvPr/>
        </p:nvPicPr>
        <p:blipFill>
          <a:blip r:embed="rId1"/>
          <a:srcRect l="0" t="7381" r="3977" b="7470"/>
          <a:stretch/>
        </p:blipFill>
        <p:spPr>
          <a:xfrm>
            <a:off x="279360" y="1690200"/>
            <a:ext cx="4261320" cy="2425680"/>
          </a:xfrm>
          <a:prstGeom prst="rect">
            <a:avLst/>
          </a:prstGeom>
          <a:ln w="0">
            <a:noFill/>
          </a:ln>
        </p:spPr>
      </p:pic>
      <p:grpSp>
        <p:nvGrpSpPr>
          <p:cNvPr id="351" name="Google Shape;381;p49"/>
          <p:cNvGrpSpPr/>
          <p:nvPr/>
        </p:nvGrpSpPr>
        <p:grpSpPr>
          <a:xfrm>
            <a:off x="5412960" y="2309040"/>
            <a:ext cx="1083600" cy="1067400"/>
            <a:chOff x="5412960" y="2309040"/>
            <a:chExt cx="1083600" cy="1067400"/>
          </a:xfrm>
        </p:grpSpPr>
        <p:sp>
          <p:nvSpPr>
            <p:cNvPr id="352" name="Google Shape;382;p49"/>
            <p:cNvSpPr/>
            <p:nvPr/>
          </p:nvSpPr>
          <p:spPr>
            <a:xfrm rot="1753800">
              <a:off x="5548680" y="2458080"/>
              <a:ext cx="811440" cy="768960"/>
            </a:xfrm>
            <a:prstGeom prst="hexagon">
              <a:avLst>
                <a:gd name="adj" fmla="val 27852"/>
                <a:gd name="vf" fmla="val 115470"/>
              </a:avLst>
            </a:prstGeom>
            <a:solidFill>
              <a:schemeClr val="accent6"/>
            </a:solidFill>
            <a:ln w="19050">
              <a:solidFill>
                <a:srgbClr val="01579b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Google Shape;383;p49"/>
            <p:cNvSpPr/>
            <p:nvPr/>
          </p:nvSpPr>
          <p:spPr>
            <a:xfrm>
              <a:off x="5607000" y="2653560"/>
              <a:ext cx="695160" cy="243720"/>
            </a:xfrm>
            <a:prstGeom prst="rect">
              <a:avLst/>
            </a:prstGeom>
            <a:noFill/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122400" bIns="1224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800" spc="-1" strike="noStrike">
                  <a:solidFill>
                    <a:schemeClr val="lt1"/>
                  </a:solidFill>
                  <a:latin typeface="Arial"/>
                  <a:ea typeface="Arial"/>
                </a:rPr>
                <a:t>Seguridad</a:t>
              </a:r>
              <a:endParaRPr b="0" lang="es-CR" sz="800" spc="-1" strike="noStrike">
                <a:latin typeface="Arial"/>
              </a:endParaRPr>
            </a:p>
          </p:txBody>
        </p:sp>
      </p:grpSp>
      <p:sp>
        <p:nvSpPr>
          <p:cNvPr id="354" name="Google Shape;384;p49"/>
          <p:cNvSpPr/>
          <p:nvPr/>
        </p:nvSpPr>
        <p:spPr>
          <a:xfrm rot="1753800">
            <a:off x="6064200" y="2057040"/>
            <a:ext cx="461520" cy="377280"/>
          </a:xfrm>
          <a:prstGeom prst="hexagon">
            <a:avLst>
              <a:gd name="adj" fmla="val 27852"/>
              <a:gd name="vf" fmla="val 115470"/>
            </a:avLst>
          </a:prstGeom>
          <a:solidFill>
            <a:srgbClr val="cfe2f3"/>
          </a:solidFill>
          <a:ln w="9525">
            <a:solidFill>
              <a:srgbClr val="01579b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355" name="Google Shape;385;p49"/>
          <p:cNvGrpSpPr/>
          <p:nvPr/>
        </p:nvGrpSpPr>
        <p:grpSpPr>
          <a:xfrm>
            <a:off x="6219000" y="1371600"/>
            <a:ext cx="2831040" cy="2741760"/>
            <a:chOff x="6219000" y="1371600"/>
            <a:chExt cx="2831040" cy="2741760"/>
          </a:xfrm>
        </p:grpSpPr>
        <p:sp>
          <p:nvSpPr>
            <p:cNvPr id="356" name="Google Shape;386;p49"/>
            <p:cNvSpPr/>
            <p:nvPr/>
          </p:nvSpPr>
          <p:spPr>
            <a:xfrm rot="1753800">
              <a:off x="6552720" y="1776600"/>
              <a:ext cx="2163240" cy="1931400"/>
            </a:xfrm>
            <a:prstGeom prst="hexagon">
              <a:avLst>
                <a:gd name="adj" fmla="val 27852"/>
                <a:gd name="vf" fmla="val 115470"/>
              </a:avLst>
            </a:prstGeom>
            <a:solidFill>
              <a:schemeClr val="accent5"/>
            </a:solidFill>
            <a:ln w="19050">
              <a:solidFill>
                <a:srgbClr val="01579b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Google Shape;387;p49"/>
            <p:cNvSpPr/>
            <p:nvPr/>
          </p:nvSpPr>
          <p:spPr>
            <a:xfrm>
              <a:off x="6707520" y="2458080"/>
              <a:ext cx="1853640" cy="395640"/>
            </a:xfrm>
            <a:prstGeom prst="rect">
              <a:avLst/>
            </a:prstGeom>
            <a:noFill/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MGGTI</a:t>
              </a:r>
              <a:endParaRPr b="0" lang="es-CR" sz="1400" spc="-1" strike="noStrike">
                <a:latin typeface="Arial"/>
              </a:endParaRPr>
            </a:p>
          </p:txBody>
        </p:sp>
      </p:grpSp>
      <p:sp>
        <p:nvSpPr>
          <p:cNvPr id="358" name="Google Shape;388;p49"/>
          <p:cNvSpPr/>
          <p:nvPr/>
        </p:nvSpPr>
        <p:spPr>
          <a:xfrm rot="1754400">
            <a:off x="6526800" y="2033280"/>
            <a:ext cx="540000" cy="482040"/>
          </a:xfrm>
          <a:prstGeom prst="hexagon">
            <a:avLst>
              <a:gd name="adj" fmla="val 27852"/>
              <a:gd name="vf" fmla="val 115470"/>
            </a:avLst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Google Shape;389;p49"/>
          <p:cNvSpPr/>
          <p:nvPr/>
        </p:nvSpPr>
        <p:spPr>
          <a:xfrm rot="1753200">
            <a:off x="6523920" y="2843640"/>
            <a:ext cx="861840" cy="768960"/>
          </a:xfrm>
          <a:prstGeom prst="hexagon">
            <a:avLst>
              <a:gd name="adj" fmla="val 27852"/>
              <a:gd name="vf" fmla="val 115470"/>
            </a:avLst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Google Shape;390;p49"/>
          <p:cNvSpPr/>
          <p:nvPr/>
        </p:nvSpPr>
        <p:spPr>
          <a:xfrm rot="1753800">
            <a:off x="6629040" y="2369160"/>
            <a:ext cx="362520" cy="324000"/>
          </a:xfrm>
          <a:prstGeom prst="hexagon">
            <a:avLst>
              <a:gd name="adj" fmla="val 27852"/>
              <a:gd name="vf" fmla="val 115470"/>
            </a:avLst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Google Shape;391;p49"/>
          <p:cNvSpPr/>
          <p:nvPr/>
        </p:nvSpPr>
        <p:spPr>
          <a:xfrm rot="1753800">
            <a:off x="6629040" y="2489400"/>
            <a:ext cx="362520" cy="324000"/>
          </a:xfrm>
          <a:prstGeom prst="hexagon">
            <a:avLst>
              <a:gd name="adj" fmla="val 27852"/>
              <a:gd name="vf" fmla="val 115470"/>
            </a:avLst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Google Shape;392;p49"/>
          <p:cNvSpPr/>
          <p:nvPr/>
        </p:nvSpPr>
        <p:spPr>
          <a:xfrm rot="1755000">
            <a:off x="6613560" y="2659680"/>
            <a:ext cx="380880" cy="365760"/>
          </a:xfrm>
          <a:prstGeom prst="hexagon">
            <a:avLst>
              <a:gd name="adj" fmla="val 27852"/>
              <a:gd name="vf" fmla="val 115470"/>
            </a:avLst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Google Shape;393;p49"/>
          <p:cNvSpPr/>
          <p:nvPr/>
        </p:nvSpPr>
        <p:spPr>
          <a:xfrm rot="1753200">
            <a:off x="6363720" y="2495880"/>
            <a:ext cx="560520" cy="492480"/>
          </a:xfrm>
          <a:prstGeom prst="hexagon">
            <a:avLst>
              <a:gd name="adj" fmla="val 27852"/>
              <a:gd name="vf" fmla="val 115470"/>
            </a:avLst>
          </a:prstGeom>
          <a:solidFill>
            <a:srgbClr val="24b6f4"/>
          </a:solidFill>
          <a:ln w="9525">
            <a:solidFill>
              <a:srgbClr val="01579b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4" name="Google Shape;394;p49"/>
          <p:cNvSpPr/>
          <p:nvPr/>
        </p:nvSpPr>
        <p:spPr>
          <a:xfrm rot="1753800">
            <a:off x="6615360" y="3169440"/>
            <a:ext cx="389880" cy="322200"/>
          </a:xfrm>
          <a:prstGeom prst="hexagon">
            <a:avLst>
              <a:gd name="adj" fmla="val 27852"/>
              <a:gd name="vf" fmla="val 115470"/>
            </a:avLst>
          </a:prstGeom>
          <a:solidFill>
            <a:srgbClr val="6fa8dc"/>
          </a:solidFill>
          <a:ln w="9525">
            <a:solidFill>
              <a:srgbClr val="01579b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5" name="Google Shape;395;p49"/>
          <p:cNvSpPr/>
          <p:nvPr/>
        </p:nvSpPr>
        <p:spPr>
          <a:xfrm rot="5400000">
            <a:off x="4304520" y="2159280"/>
            <a:ext cx="863280" cy="1487520"/>
          </a:xfrm>
          <a:prstGeom prst="upArrow">
            <a:avLst>
              <a:gd name="adj1" fmla="val 43525"/>
              <a:gd name="adj2" fmla="val 73952"/>
            </a:avLst>
          </a:prstGeom>
          <a:gradFill rotWithShape="0">
            <a:gsLst>
              <a:gs pos="0">
                <a:srgbClr val="d4e5f5"/>
              </a:gs>
              <a:gs pos="100000">
                <a:srgbClr val="70a4d5"/>
              </a:gs>
            </a:gsLst>
            <a:lin ang="10800000"/>
          </a:gradFill>
          <a:ln w="952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Google Shape;396;p49"/>
          <p:cNvSpPr/>
          <p:nvPr/>
        </p:nvSpPr>
        <p:spPr>
          <a:xfrm rot="1752600">
            <a:off x="6605640" y="2209680"/>
            <a:ext cx="258480" cy="211320"/>
          </a:xfrm>
          <a:prstGeom prst="hexagon">
            <a:avLst>
              <a:gd name="adj" fmla="val 27852"/>
              <a:gd name="vf" fmla="val 115470"/>
            </a:avLst>
          </a:prstGeom>
          <a:solidFill>
            <a:schemeClr val="accent2"/>
          </a:solidFill>
          <a:ln w="9525">
            <a:solidFill>
              <a:srgbClr val="01579b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1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"/>
                            </p:stCondLst>
                            <p:childTnLst>
                              <p:par>
                                <p:cTn id="19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" dur="2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00"/>
                            </p:stCondLst>
                            <p:childTnLst>
                              <p:par>
                                <p:cTn id="20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1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5" dur="19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401;p50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Evolución de la seguridad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368" name="Google Shape;402;p50"/>
          <p:cNvSpPr/>
          <p:nvPr/>
        </p:nvSpPr>
        <p:spPr>
          <a:xfrm>
            <a:off x="6891840" y="1622520"/>
            <a:ext cx="319320" cy="2605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9" name="Google Shape;403;p50" descr=""/>
          <p:cNvPicPr/>
          <p:nvPr/>
        </p:nvPicPr>
        <p:blipFill>
          <a:blip r:embed="rId1"/>
          <a:srcRect l="0" t="17373" r="0" b="0"/>
          <a:stretch/>
        </p:blipFill>
        <p:spPr>
          <a:xfrm>
            <a:off x="1646640" y="1681560"/>
            <a:ext cx="5850360" cy="2739600"/>
          </a:xfrm>
          <a:prstGeom prst="rect">
            <a:avLst/>
          </a:prstGeom>
          <a:ln w="0">
            <a:noFill/>
          </a:ln>
        </p:spPr>
      </p:pic>
      <p:sp>
        <p:nvSpPr>
          <p:cNvPr id="370" name="Google Shape;404;p50"/>
          <p:cNvSpPr/>
          <p:nvPr/>
        </p:nvSpPr>
        <p:spPr>
          <a:xfrm>
            <a:off x="353160" y="3985920"/>
            <a:ext cx="1680480" cy="461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11760" y="1808640"/>
            <a:ext cx="8520120" cy="114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86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pc="-1" strike="noStrike">
                <a:solidFill>
                  <a:schemeClr val="lt2"/>
                </a:solidFill>
                <a:latin typeface="Poppins"/>
                <a:ea typeface="Poppins"/>
              </a:rPr>
              <a:t>¿Cuáles son mis temores relacionados con la seguridad en TI?</a:t>
            </a:r>
            <a:endParaRPr b="0" lang="es-C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2" name="Google Shape;410;p51" descr=""/>
          <p:cNvPicPr/>
          <p:nvPr/>
        </p:nvPicPr>
        <p:blipFill>
          <a:blip r:embed="rId1"/>
          <a:stretch/>
        </p:blipFill>
        <p:spPr>
          <a:xfrm>
            <a:off x="3485520" y="2999160"/>
            <a:ext cx="2172600" cy="162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415;p52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En seguridad, ¿qué se ha hecho?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374" name="Google Shape;416;p52"/>
          <p:cNvSpPr/>
          <p:nvPr/>
        </p:nvSpPr>
        <p:spPr>
          <a:xfrm>
            <a:off x="6891840" y="1622520"/>
            <a:ext cx="319320" cy="2605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Google Shape;417;p52"/>
          <p:cNvSpPr/>
          <p:nvPr/>
        </p:nvSpPr>
        <p:spPr>
          <a:xfrm>
            <a:off x="457200" y="162252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Revisión de los procedimientos</a:t>
            </a: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de recuperación de los Sistemas de Información</a:t>
            </a:r>
            <a:endParaRPr b="0" lang="es-CR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y plataformas y servicios computacionales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76" name="Google Shape;418;p52"/>
          <p:cNvSpPr/>
          <p:nvPr/>
        </p:nvSpPr>
        <p:spPr>
          <a:xfrm>
            <a:off x="457200" y="314280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Aseguramiento de los respaldos</a:t>
            </a:r>
            <a:r>
              <a:rPr b="0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 de los Sistemas Institucionales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77" name="Google Shape;419;p52"/>
          <p:cNvSpPr/>
          <p:nvPr/>
        </p:nvSpPr>
        <p:spPr>
          <a:xfrm>
            <a:off x="3239640" y="162252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Reforzamiento de contraseñas</a:t>
            </a: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de la plataforma computacional, así como la</a:t>
            </a:r>
            <a:endParaRPr b="0" lang="es-CR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aplicación de actualizaciones y parches de seguridad.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78" name="Google Shape;420;p52"/>
          <p:cNvSpPr/>
          <p:nvPr/>
        </p:nvSpPr>
        <p:spPr>
          <a:xfrm>
            <a:off x="6022080" y="314280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Revisión de las políticas de tráfico en el firewall</a:t>
            </a: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perimetral de la RedUCR, bloqueando en inmediato direcciones maliciosas.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79" name="Google Shape;421;p52"/>
          <p:cNvSpPr/>
          <p:nvPr/>
        </p:nvSpPr>
        <p:spPr>
          <a:xfrm>
            <a:off x="6022080" y="162252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Análisis y filtro de tráfico</a:t>
            </a:r>
            <a:r>
              <a:rPr b="0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 con la solución de seguridad Cisco</a:t>
            </a:r>
            <a:endParaRPr b="0" lang="es-CR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Umbrella, en cumplimiento con la directriz #133-MP-MICITT.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80" name="Google Shape;422;p52"/>
          <p:cNvSpPr/>
          <p:nvPr/>
        </p:nvSpPr>
        <p:spPr>
          <a:xfrm>
            <a:off x="3239640" y="316188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Bloqueo de administración remota</a:t>
            </a: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de servidores y escritorio remoto público.</a:t>
            </a:r>
            <a:endParaRPr b="0" lang="es-CR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3" dur="indefinite" restart="never" nodeType="tmRoot">
          <p:childTnLst>
            <p:seq>
              <p:cTn id="224" dur="indefinite" nodeType="mainSeq">
                <p:childTnLst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9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4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427;p53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En seguridad, ¿qué se ha hecho?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382" name="Google Shape;428;p53"/>
          <p:cNvSpPr/>
          <p:nvPr/>
        </p:nvSpPr>
        <p:spPr>
          <a:xfrm>
            <a:off x="6891840" y="1622520"/>
            <a:ext cx="319320" cy="2605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Google Shape;429;p53"/>
          <p:cNvSpPr/>
          <p:nvPr/>
        </p:nvSpPr>
        <p:spPr>
          <a:xfrm>
            <a:off x="457200" y="162252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Se instaló tecnología</a:t>
            </a:r>
            <a:endParaRPr b="0" lang="es-CR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de cifrado</a:t>
            </a: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en servidores de desarrollo de aplicaciones, que protege los datos contra el acceso no autorizado.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84" name="Google Shape;430;p53"/>
          <p:cNvSpPr/>
          <p:nvPr/>
        </p:nvSpPr>
        <p:spPr>
          <a:xfrm>
            <a:off x="457200" y="314280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Análisis de vulnerabilidades</a:t>
            </a:r>
            <a:r>
              <a:rPr b="0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 informáticas de las plataformas TIC.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85" name="Google Shape;431;p53"/>
          <p:cNvSpPr/>
          <p:nvPr/>
        </p:nvSpPr>
        <p:spPr>
          <a:xfrm>
            <a:off x="3239640" y="162252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Plataforma para detección  con IA </a:t>
            </a: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de nueva generación que asegura las conexiones hacia la RedUCR óptima para personal en teletrabajo.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86" name="Google Shape;432;p53"/>
          <p:cNvSpPr/>
          <p:nvPr/>
        </p:nvSpPr>
        <p:spPr>
          <a:xfrm>
            <a:off x="6022080" y="3142800"/>
            <a:ext cx="2649240" cy="1384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Lineamientos y comunicados dirigidos a los GTI y a la comunidad universitaria.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87" name="Google Shape;433;p53"/>
          <p:cNvSpPr/>
          <p:nvPr/>
        </p:nvSpPr>
        <p:spPr>
          <a:xfrm>
            <a:off x="6022080" y="162252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Despliegue de solución  que </a:t>
            </a:r>
            <a:r>
              <a:rPr b="1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identifica comportamientos</a:t>
            </a:r>
            <a:r>
              <a:rPr b="0" lang="en" sz="13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 y proporciona capacidades avanzadas de evaluación de riesgos, respuesta a incidentes y remediación de seguridad.</a:t>
            </a:r>
            <a:endParaRPr b="0" lang="es-CR" sz="1300" spc="-1" strike="noStrike">
              <a:latin typeface="Arial"/>
            </a:endParaRPr>
          </a:p>
        </p:txBody>
      </p:sp>
      <p:sp>
        <p:nvSpPr>
          <p:cNvPr id="388" name="Google Shape;434;p53"/>
          <p:cNvSpPr/>
          <p:nvPr/>
        </p:nvSpPr>
        <p:spPr>
          <a:xfrm>
            <a:off x="3239640" y="3161880"/>
            <a:ext cx="2649240" cy="138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Actualización del Sistema operativo</a:t>
            </a:r>
            <a:r>
              <a:rPr b="0" lang="en" sz="13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de la Plataforma de virtualización.</a:t>
            </a:r>
            <a:endParaRPr b="0" lang="es-CR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1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6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1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11760" y="1656360"/>
            <a:ext cx="8520120" cy="114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pc="-1" strike="noStrike">
                <a:solidFill>
                  <a:schemeClr val="lt2"/>
                </a:solidFill>
                <a:latin typeface="Poppins"/>
                <a:ea typeface="Poppins"/>
              </a:rPr>
              <a:t>Algunos conceptos</a:t>
            </a:r>
            <a:endParaRPr b="0" lang="es-C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439;p54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En seguridad, ¿qué se ha hecho?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390" name="Google Shape;440;p54"/>
          <p:cNvSpPr/>
          <p:nvPr/>
        </p:nvSpPr>
        <p:spPr>
          <a:xfrm>
            <a:off x="268920" y="1900080"/>
            <a:ext cx="866448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9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“</a:t>
            </a:r>
            <a:r>
              <a:rPr b="0" lang="en" sz="19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Cabe destacar el compromiso y disposición que ha mostrado el personal del CI, que ha permitido evitar que la RedUCR, los activos informáticos y la información institucional sea vulnerada en los más </a:t>
            </a:r>
            <a:r>
              <a:rPr b="1" lang="en" sz="1900" spc="-1" strike="noStrike">
                <a:solidFill>
                  <a:schemeClr val="lt1"/>
                </a:solidFill>
                <a:highlight>
                  <a:srgbClr val="01579b"/>
                </a:highlight>
                <a:latin typeface="Roboto Condensed"/>
                <a:ea typeface="Roboto Condensed"/>
              </a:rPr>
              <a:t>150 millones de intentos de ataque recibidos, casi 3 mil diferentes tipos de malware identificado</a:t>
            </a:r>
            <a:r>
              <a:rPr b="0" lang="en" sz="19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en las últimas cuatro semanas.” [9]</a:t>
            </a:r>
            <a:endParaRPr b="0" lang="es-C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445;p55"/>
          <p:cNvGrpSpPr/>
          <p:nvPr/>
        </p:nvGrpSpPr>
        <p:grpSpPr>
          <a:xfrm>
            <a:off x="156960" y="2621520"/>
            <a:ext cx="1949760" cy="505080"/>
            <a:chOff x="156960" y="2621520"/>
            <a:chExt cx="1949760" cy="505080"/>
          </a:xfrm>
        </p:grpSpPr>
        <p:sp>
          <p:nvSpPr>
            <p:cNvPr id="392" name="Google Shape;446;p55"/>
            <p:cNvSpPr/>
            <p:nvPr/>
          </p:nvSpPr>
          <p:spPr>
            <a:xfrm>
              <a:off x="156960" y="2621520"/>
              <a:ext cx="1949760" cy="5050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01579b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182880" bIns="1828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Rectoría</a:t>
              </a: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393" name="Google Shape;447;p55"/>
            <p:cNvSpPr/>
            <p:nvPr/>
          </p:nvSpPr>
          <p:spPr>
            <a:xfrm>
              <a:off x="270000" y="2743920"/>
              <a:ext cx="251640" cy="25992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1579b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4" name="Google Shape;448;p55"/>
          <p:cNvGrpSpPr/>
          <p:nvPr/>
        </p:nvGrpSpPr>
        <p:grpSpPr>
          <a:xfrm>
            <a:off x="1603440" y="2621520"/>
            <a:ext cx="1949760" cy="505080"/>
            <a:chOff x="1603440" y="2621520"/>
            <a:chExt cx="1949760" cy="505080"/>
          </a:xfrm>
        </p:grpSpPr>
        <p:sp>
          <p:nvSpPr>
            <p:cNvPr id="395" name="Google Shape;449;p55"/>
            <p:cNvSpPr/>
            <p:nvPr/>
          </p:nvSpPr>
          <p:spPr>
            <a:xfrm>
              <a:off x="1603440" y="2621520"/>
              <a:ext cx="1949760" cy="50508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rgbClr val="01579b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182880" bIns="1828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CGI</a:t>
              </a: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396" name="Google Shape;450;p55"/>
            <p:cNvSpPr/>
            <p:nvPr/>
          </p:nvSpPr>
          <p:spPr>
            <a:xfrm>
              <a:off x="1706040" y="2743920"/>
              <a:ext cx="251640" cy="259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1579b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7" name="Google Shape;451;p55"/>
          <p:cNvGrpSpPr/>
          <p:nvPr/>
        </p:nvGrpSpPr>
        <p:grpSpPr>
          <a:xfrm>
            <a:off x="3022200" y="2621520"/>
            <a:ext cx="1949760" cy="505080"/>
            <a:chOff x="3022200" y="2621520"/>
            <a:chExt cx="1949760" cy="505080"/>
          </a:xfrm>
        </p:grpSpPr>
        <p:sp>
          <p:nvSpPr>
            <p:cNvPr id="398" name="Google Shape;452;p55"/>
            <p:cNvSpPr/>
            <p:nvPr/>
          </p:nvSpPr>
          <p:spPr>
            <a:xfrm>
              <a:off x="3022200" y="2621520"/>
              <a:ext cx="1949760" cy="50508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>
              <a:solidFill>
                <a:srgbClr val="01579b"/>
              </a:solidFill>
              <a:round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182880" bIns="1828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Grupo implementación</a:t>
              </a:r>
              <a:endParaRPr b="0" lang="es-CR" sz="1400" spc="-1" strike="noStrike">
                <a:latin typeface="Arial"/>
              </a:endParaRPr>
            </a:p>
          </p:txBody>
        </p:sp>
        <p:sp>
          <p:nvSpPr>
            <p:cNvPr id="399" name="Google Shape;453;p55"/>
            <p:cNvSpPr/>
            <p:nvPr/>
          </p:nvSpPr>
          <p:spPr>
            <a:xfrm>
              <a:off x="3119400" y="2743920"/>
              <a:ext cx="251640" cy="25992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rgbClr val="0157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0" name="Google Shape;454;p55"/>
          <p:cNvGrpSpPr/>
          <p:nvPr/>
        </p:nvGrpSpPr>
        <p:grpSpPr>
          <a:xfrm>
            <a:off x="6257880" y="2264400"/>
            <a:ext cx="2664000" cy="1193760"/>
            <a:chOff x="6257880" y="2264400"/>
            <a:chExt cx="2664000" cy="1193760"/>
          </a:xfrm>
        </p:grpSpPr>
        <p:grpSp>
          <p:nvGrpSpPr>
            <p:cNvPr id="401" name="Google Shape;455;p55"/>
            <p:cNvGrpSpPr/>
            <p:nvPr/>
          </p:nvGrpSpPr>
          <p:grpSpPr>
            <a:xfrm>
              <a:off x="6257880" y="2953080"/>
              <a:ext cx="2664000" cy="505080"/>
              <a:chOff x="6257880" y="2953080"/>
              <a:chExt cx="2664000" cy="505080"/>
            </a:xfrm>
          </p:grpSpPr>
          <p:sp>
            <p:nvSpPr>
              <p:cNvPr id="402" name="Google Shape;456;p55"/>
              <p:cNvSpPr/>
              <p:nvPr/>
            </p:nvSpPr>
            <p:spPr>
              <a:xfrm>
                <a:off x="6257880" y="2953080"/>
                <a:ext cx="2664000" cy="50508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rgbClr val="000000"/>
                </a:solidFill>
                <a:round/>
              </a:ln>
              <a:effectLst>
                <a:outerShdw algn="bl" blurRad="57240" dir="5400000" dist="19080" rotWithShape="0">
                  <a:srgbClr val="00000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tIns="182880" bIns="18288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" sz="1400" spc="-1" strike="noStrike">
                    <a:solidFill>
                      <a:schemeClr val="lt1"/>
                    </a:solidFill>
                    <a:latin typeface="Arial"/>
                    <a:ea typeface="Arial"/>
                  </a:rPr>
                  <a:t>Ciudadano digital universitario</a:t>
                </a:r>
                <a:endParaRPr b="0" lang="es-CR" sz="1400" spc="-1" strike="noStrike">
                  <a:latin typeface="Arial"/>
                </a:endParaRPr>
              </a:p>
            </p:txBody>
          </p:sp>
          <p:sp>
            <p:nvSpPr>
              <p:cNvPr id="403" name="Google Shape;457;p55"/>
              <p:cNvSpPr/>
              <p:nvPr/>
            </p:nvSpPr>
            <p:spPr>
              <a:xfrm rot="20408400">
                <a:off x="6410160" y="3075480"/>
                <a:ext cx="251640" cy="25992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rgbClr val="01579b"/>
                </a:solidFill>
                <a:round/>
              </a:ln>
              <a:effectLst>
                <a:outerShdw algn="bl" blurRad="57240" dir="5400000" dist="19080" rotWithShape="0">
                  <a:srgbClr val="00000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04" name="Google Shape;458;p55"/>
            <p:cNvGrpSpPr/>
            <p:nvPr/>
          </p:nvGrpSpPr>
          <p:grpSpPr>
            <a:xfrm>
              <a:off x="6257880" y="2264400"/>
              <a:ext cx="2664000" cy="505080"/>
              <a:chOff x="6257880" y="2264400"/>
              <a:chExt cx="2664000" cy="505080"/>
            </a:xfrm>
          </p:grpSpPr>
          <p:sp>
            <p:nvSpPr>
              <p:cNvPr id="405" name="Google Shape;459;p55"/>
              <p:cNvSpPr/>
              <p:nvPr/>
            </p:nvSpPr>
            <p:spPr>
              <a:xfrm>
                <a:off x="6257880" y="2264400"/>
                <a:ext cx="2664000" cy="50508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rgbClr val="000000"/>
                </a:solidFill>
                <a:round/>
              </a:ln>
              <a:effectLst>
                <a:outerShdw algn="bl" blurRad="57240" dir="5400000" dist="19080" rotWithShape="0">
                  <a:srgbClr val="00000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tIns="182880" bIns="18288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" sz="1400" spc="-1" strike="noStrike">
                    <a:solidFill>
                      <a:schemeClr val="lt1"/>
                    </a:solidFill>
                    <a:latin typeface="Arial"/>
                    <a:ea typeface="Arial"/>
                  </a:rPr>
                  <a:t>Gestores TIC</a:t>
                </a:r>
                <a:endParaRPr b="0" lang="es-CR" sz="1400" spc="-1" strike="noStrike">
                  <a:latin typeface="Arial"/>
                </a:endParaRPr>
              </a:p>
            </p:txBody>
          </p:sp>
          <p:sp>
            <p:nvSpPr>
              <p:cNvPr id="406" name="Google Shape;460;p55"/>
              <p:cNvSpPr/>
              <p:nvPr/>
            </p:nvSpPr>
            <p:spPr>
              <a:xfrm rot="1258200">
                <a:off x="6426720" y="2386800"/>
                <a:ext cx="251640" cy="25992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rgbClr val="01579b"/>
                </a:solidFill>
                <a:round/>
              </a:ln>
              <a:effectLst>
                <a:outerShdw algn="bl" blurRad="57240" dir="5400000" dist="19080" rotWithShape="0">
                  <a:srgbClr val="00000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407" name="Google Shape;461;p55"/>
          <p:cNvSpPr/>
          <p:nvPr/>
        </p:nvSpPr>
        <p:spPr>
          <a:xfrm>
            <a:off x="1457640" y="958680"/>
            <a:ext cx="72324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¿Dónde encajamos en el MGGTI como miembros de la comunidad UCR?</a:t>
            </a:r>
            <a:endParaRPr b="0" lang="es-CR" sz="1500" spc="-1" strike="noStrike">
              <a:latin typeface="Arial"/>
            </a:endParaRPr>
          </a:p>
        </p:txBody>
      </p:sp>
      <p:grpSp>
        <p:nvGrpSpPr>
          <p:cNvPr id="408" name="Google Shape;462;p55"/>
          <p:cNvGrpSpPr/>
          <p:nvPr/>
        </p:nvGrpSpPr>
        <p:grpSpPr>
          <a:xfrm>
            <a:off x="4412880" y="1767960"/>
            <a:ext cx="2283840" cy="2211840"/>
            <a:chOff x="4412880" y="1767960"/>
            <a:chExt cx="2283840" cy="2211840"/>
          </a:xfrm>
        </p:grpSpPr>
        <p:sp>
          <p:nvSpPr>
            <p:cNvPr id="409" name="Google Shape;463;p55"/>
            <p:cNvSpPr/>
            <p:nvPr/>
          </p:nvSpPr>
          <p:spPr>
            <a:xfrm rot="1753800">
              <a:off x="4681800" y="2094840"/>
              <a:ext cx="1745280" cy="1558080"/>
            </a:xfrm>
            <a:prstGeom prst="hexagon">
              <a:avLst>
                <a:gd name="adj" fmla="val 27852"/>
                <a:gd name="vf" fmla="val 115470"/>
              </a:avLst>
            </a:prstGeom>
            <a:solidFill>
              <a:schemeClr val="lt1"/>
            </a:solidFill>
            <a:ln w="28575">
              <a:solidFill>
                <a:srgbClr val="0099e8"/>
              </a:solidFill>
              <a:round/>
            </a:ln>
            <a:effectLst>
              <a:outerShdw algn="bl" blurRad="85680" dir="5400000" dist="114480" rotWithShape="0">
                <a:srgbClr val="000000">
                  <a:alpha val="66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Google Shape;464;p55"/>
            <p:cNvSpPr/>
            <p:nvPr/>
          </p:nvSpPr>
          <p:spPr>
            <a:xfrm>
              <a:off x="4806720" y="2491920"/>
              <a:ext cx="1495440" cy="821880"/>
            </a:xfrm>
            <a:prstGeom prst="rect">
              <a:avLst/>
            </a:prstGeom>
            <a:noFill/>
            <a:ln w="0">
              <a:noFill/>
            </a:ln>
            <a:effectLst>
              <a:outerShdw algn="bl" blurRad="57240" dir="5400000" dist="76320" rotWithShape="0">
                <a:srgbClr val="000000">
                  <a:alpha val="5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accent1"/>
                  </a:solidFill>
                  <a:latin typeface="Arial"/>
                  <a:ea typeface="Arial"/>
                </a:rPr>
                <a:t>Programa, proyectos y actividades</a:t>
              </a:r>
              <a:endParaRPr b="0" lang="es-CR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69;p56"/>
          <p:cNvGrpSpPr/>
          <p:nvPr/>
        </p:nvGrpSpPr>
        <p:grpSpPr>
          <a:xfrm>
            <a:off x="781560" y="2462040"/>
            <a:ext cx="7580520" cy="2034360"/>
            <a:chOff x="781560" y="2462040"/>
            <a:chExt cx="7580520" cy="2034360"/>
          </a:xfrm>
        </p:grpSpPr>
        <p:sp>
          <p:nvSpPr>
            <p:cNvPr id="412" name="Google Shape;470;p56"/>
            <p:cNvSpPr/>
            <p:nvPr/>
          </p:nvSpPr>
          <p:spPr>
            <a:xfrm>
              <a:off x="781560" y="2462040"/>
              <a:ext cx="7580520" cy="2034360"/>
            </a:xfrm>
            <a:prstGeom prst="triangle">
              <a:avLst>
                <a:gd name="adj" fmla="val 50666"/>
              </a:avLst>
            </a:prstGeom>
            <a:gradFill rotWithShape="0">
              <a:gsLst>
                <a:gs pos="0">
                  <a:srgbClr val="d4e5f5"/>
                </a:gs>
                <a:gs pos="100000">
                  <a:srgbClr val="70a4d5"/>
                </a:gs>
              </a:gsLst>
              <a:lin ang="5400000"/>
            </a:gradFill>
            <a:ln w="9525">
              <a:solidFill>
                <a:srgbClr val="75757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" name="Google Shape;471;p56"/>
            <p:cNvSpPr/>
            <p:nvPr/>
          </p:nvSpPr>
          <p:spPr>
            <a:xfrm>
              <a:off x="2710440" y="3446280"/>
              <a:ext cx="3723120" cy="395640"/>
            </a:xfrm>
            <a:prstGeom prst="rect">
              <a:avLst/>
            </a:prstGeom>
            <a:noFill/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tIns="91440" bIns="9144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Marco de Gobierno y Gestión de TI - UCR</a:t>
              </a:r>
              <a:endParaRPr b="0" lang="es-CR" sz="1400" spc="-1" strike="noStrike">
                <a:latin typeface="Arial"/>
              </a:endParaRPr>
            </a:p>
          </p:txBody>
        </p:sp>
      </p:grpSp>
      <p:sp>
        <p:nvSpPr>
          <p:cNvPr id="414" name="Google Shape;472;p56"/>
          <p:cNvSpPr/>
          <p:nvPr/>
        </p:nvSpPr>
        <p:spPr>
          <a:xfrm>
            <a:off x="2670480" y="1509840"/>
            <a:ext cx="3878280" cy="524160"/>
          </a:xfrm>
          <a:prstGeom prst="roundRect">
            <a:avLst>
              <a:gd name="adj" fmla="val 16667"/>
            </a:avLst>
          </a:prstGeom>
          <a:solidFill>
            <a:srgbClr val="00b5dd"/>
          </a:solidFill>
          <a:ln w="9525">
            <a:solidFill>
              <a:srgbClr val="000000"/>
            </a:solidFill>
            <a:round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chemeClr val="lt1"/>
                </a:solidFill>
                <a:latin typeface="Arial"/>
                <a:ea typeface="Arial"/>
              </a:rPr>
              <a:t>Transformación digital universitaria</a:t>
            </a:r>
            <a:endParaRPr b="0" lang="es-CR" sz="1400" spc="-1" strike="noStrike">
              <a:latin typeface="Arial"/>
            </a:endParaRPr>
          </a:p>
        </p:txBody>
      </p:sp>
      <p:sp>
        <p:nvSpPr>
          <p:cNvPr id="415" name="Google Shape;473;p56"/>
          <p:cNvSpPr/>
          <p:nvPr/>
        </p:nvSpPr>
        <p:spPr>
          <a:xfrm>
            <a:off x="1457640" y="958680"/>
            <a:ext cx="72324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¿Dónde encajamos en el MGGTI como miembros de la comunidad UCR?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416" name="Google Shape;474;p56" descr=""/>
          <p:cNvPicPr/>
          <p:nvPr/>
        </p:nvPicPr>
        <p:blipFill>
          <a:blip r:embed="rId1"/>
          <a:stretch/>
        </p:blipFill>
        <p:spPr>
          <a:xfrm>
            <a:off x="310680" y="3781080"/>
            <a:ext cx="4309200" cy="1353600"/>
          </a:xfrm>
          <a:prstGeom prst="rect">
            <a:avLst/>
          </a:prstGeom>
          <a:ln w="0">
            <a:noFill/>
          </a:ln>
        </p:spPr>
      </p:pic>
      <p:pic>
        <p:nvPicPr>
          <p:cNvPr id="417" name="Google Shape;475;p56" descr=""/>
          <p:cNvPicPr/>
          <p:nvPr/>
        </p:nvPicPr>
        <p:blipFill>
          <a:blip r:embed="rId2"/>
          <a:stretch/>
        </p:blipFill>
        <p:spPr>
          <a:xfrm>
            <a:off x="4523760" y="3830760"/>
            <a:ext cx="4309200" cy="1303920"/>
          </a:xfrm>
          <a:prstGeom prst="rect">
            <a:avLst/>
          </a:prstGeom>
          <a:ln w="0">
            <a:noFill/>
          </a:ln>
        </p:spPr>
      </p:pic>
      <p:grpSp>
        <p:nvGrpSpPr>
          <p:cNvPr id="418" name="Google Shape;476;p56"/>
          <p:cNvGrpSpPr/>
          <p:nvPr/>
        </p:nvGrpSpPr>
        <p:grpSpPr>
          <a:xfrm>
            <a:off x="3769200" y="1859760"/>
            <a:ext cx="1605960" cy="1555560"/>
            <a:chOff x="3769200" y="1859760"/>
            <a:chExt cx="1605960" cy="1555560"/>
          </a:xfrm>
        </p:grpSpPr>
        <p:sp>
          <p:nvSpPr>
            <p:cNvPr id="419" name="Google Shape;477;p56"/>
            <p:cNvSpPr/>
            <p:nvPr/>
          </p:nvSpPr>
          <p:spPr>
            <a:xfrm rot="1753800">
              <a:off x="3958200" y="2089440"/>
              <a:ext cx="1227240" cy="1095840"/>
            </a:xfrm>
            <a:prstGeom prst="hexagon">
              <a:avLst>
                <a:gd name="adj" fmla="val 27852"/>
                <a:gd name="vf" fmla="val 115470"/>
              </a:avLst>
            </a:prstGeom>
            <a:solidFill>
              <a:schemeClr val="accent3"/>
            </a:solidFill>
            <a:ln w="28575">
              <a:solidFill>
                <a:srgbClr val="01579b"/>
              </a:solidFill>
              <a:round/>
            </a:ln>
            <a:effectLst>
              <a:outerShdw algn="bl" blurRad="185760" dir="5400000" dist="95400" rotWithShape="0">
                <a:srgbClr val="000000">
                  <a:alpha val="62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Google Shape;478;p56"/>
            <p:cNvSpPr/>
            <p:nvPr/>
          </p:nvSpPr>
          <p:spPr>
            <a:xfrm>
              <a:off x="3979080" y="2297160"/>
              <a:ext cx="1185840" cy="73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200" spc="-1" strike="noStrike">
                  <a:solidFill>
                    <a:schemeClr val="lt1"/>
                  </a:solidFill>
                  <a:latin typeface="Arial"/>
                  <a:ea typeface="Arial"/>
                </a:rPr>
                <a:t>Ciudadano digital universitario</a:t>
              </a:r>
              <a:endParaRPr b="0" lang="es-CR" sz="1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3" dur="indefinite" restart="never" nodeType="tmRoot">
          <p:childTnLst>
            <p:seq>
              <p:cTn id="314" dur="indefinite" nodeType="mainSeq">
                <p:childTnLst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9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3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8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83;p57"/>
          <p:cNvSpPr/>
          <p:nvPr/>
        </p:nvSpPr>
        <p:spPr>
          <a:xfrm>
            <a:off x="1457640" y="958680"/>
            <a:ext cx="723240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¿Cómo puedo aprender y apoyar este proceso?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422" name="Google Shape;484;p57"/>
          <p:cNvSpPr/>
          <p:nvPr/>
        </p:nvSpPr>
        <p:spPr>
          <a:xfrm>
            <a:off x="6891840" y="1622520"/>
            <a:ext cx="319320" cy="2605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PlaceHolder 1"/>
          <p:cNvSpPr>
            <a:spLocks noGrp="1"/>
          </p:cNvSpPr>
          <p:nvPr>
            <p:ph/>
          </p:nvPr>
        </p:nvSpPr>
        <p:spPr>
          <a:xfrm>
            <a:off x="457200" y="158436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57200" indent="-317520">
              <a:lnSpc>
                <a:spcPct val="200000"/>
              </a:lnSpc>
              <a:buClr>
                <a:srgbClr val="fb8c00"/>
              </a:buClr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1"/>
              </a:rPr>
              <a:t>Sitio de ciberseguridad UCR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200000"/>
              </a:lnSpc>
              <a:buClr>
                <a:srgbClr val="fb8c00"/>
              </a:buClr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2"/>
              </a:rPr>
              <a:t>Campaña de ciberseguridad UCR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200000"/>
              </a:lnSpc>
              <a:buClr>
                <a:srgbClr val="fb8c00"/>
              </a:buClr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3"/>
              </a:rPr>
              <a:t>Página de soporte CI, UCR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200000"/>
              </a:lnSpc>
              <a:buClr>
                <a:srgbClr val="fb8c00"/>
              </a:buClr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4"/>
              </a:rPr>
              <a:t>Portal de software para la UCR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200000"/>
              </a:lnSpc>
              <a:buClr>
                <a:srgbClr val="fb8c00"/>
              </a:buClr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5"/>
              </a:rPr>
              <a:t>Portal de ciberseguridad MICITT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674240" y="158436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457200" indent="-310680">
              <a:lnSpc>
                <a:spcPct val="200000"/>
              </a:lnSpc>
              <a:buClr>
                <a:srgbClr val="fb8c00"/>
              </a:buClr>
              <a:buSzPct val="78000"/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6"/>
              </a:rPr>
              <a:t>Introducción a ciberseguridad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200000"/>
              </a:lnSpc>
              <a:buClr>
                <a:srgbClr val="fb8c00"/>
              </a:buClr>
              <a:buSzPct val="78000"/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7"/>
              </a:rPr>
              <a:t>Guía de ciberseguridad - INCIBE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200000"/>
              </a:lnSpc>
              <a:buClr>
                <a:srgbClr val="fb8c00"/>
              </a:buClr>
              <a:buSzPct val="78000"/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8"/>
              </a:rPr>
              <a:t>Protección de la información - INCIBE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200000"/>
              </a:lnSpc>
              <a:buClr>
                <a:srgbClr val="fb8c00"/>
              </a:buClr>
              <a:buSzPct val="78000"/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9"/>
              </a:rPr>
              <a:t>Oficina de seguridad del internauta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200000"/>
              </a:lnSpc>
              <a:buClr>
                <a:srgbClr val="fb8c00"/>
              </a:buClr>
              <a:buSzPct val="78000"/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10"/>
              </a:rPr>
              <a:t>Crianza tecnológica PANIAMOR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200000"/>
              </a:lnSpc>
              <a:buClr>
                <a:srgbClr val="fb8c00"/>
              </a:buClr>
              <a:buSzPct val="78000"/>
              <a:buFont typeface="Roboto Condensed"/>
              <a:buChar char="●"/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11"/>
              </a:rPr>
              <a:t>Protect &amp; Connect Amazon</a:t>
            </a: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Google Shape;487;p57"/>
          <p:cNvSpPr/>
          <p:nvPr/>
        </p:nvSpPr>
        <p:spPr>
          <a:xfrm>
            <a:off x="1496160" y="4303440"/>
            <a:ext cx="601740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17520">
              <a:lnSpc>
                <a:spcPct val="100000"/>
              </a:lnSpc>
              <a:buClr>
                <a:srgbClr val="fb8c00"/>
              </a:buClr>
              <a:buFont typeface="Arial"/>
              <a:buChar char="●"/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Chequeo de contraseñas: </a:t>
            </a:r>
            <a:r>
              <a:rPr b="0" lang="en" sz="14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2"/>
              </a:rPr>
              <a:t>Kaspersky</a:t>
            </a: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 y </a:t>
            </a:r>
            <a:r>
              <a:rPr b="0" lang="en" sz="14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3"/>
              </a:rPr>
              <a:t>"Have i been pwned"</a:t>
            </a:r>
            <a:endParaRPr b="0" lang="es-C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92;p58"/>
          <p:cNvSpPr/>
          <p:nvPr/>
        </p:nvSpPr>
        <p:spPr>
          <a:xfrm>
            <a:off x="1457640" y="958680"/>
            <a:ext cx="723240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Conclusiones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427" name="Google Shape;493;p58"/>
          <p:cNvSpPr/>
          <p:nvPr/>
        </p:nvSpPr>
        <p:spPr>
          <a:xfrm>
            <a:off x="6891840" y="1622520"/>
            <a:ext cx="319320" cy="2605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PlaceHolder 1"/>
          <p:cNvSpPr>
            <a:spLocks noGrp="1"/>
          </p:cNvSpPr>
          <p:nvPr>
            <p:ph/>
          </p:nvPr>
        </p:nvSpPr>
        <p:spPr>
          <a:xfrm>
            <a:off x="457200" y="1580760"/>
            <a:ext cx="4015440" cy="303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marL="457200" indent="-393840">
              <a:lnSpc>
                <a:spcPct val="100000"/>
              </a:lnSpc>
              <a:buClr>
                <a:srgbClr val="fb8c00"/>
              </a:buClr>
              <a:buFont typeface="Arial"/>
              <a:buChar char="●"/>
            </a:pPr>
            <a:r>
              <a:rPr b="0" lang="en" sz="23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La universidad tiene un marco regulador y orientador para las TIC </a:t>
            </a:r>
            <a:r>
              <a:rPr b="1" lang="en" sz="23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alineado e integrador.</a:t>
            </a:r>
            <a:endParaRPr b="0" lang="es-CR" sz="23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93840">
              <a:lnSpc>
                <a:spcPct val="100000"/>
              </a:lnSpc>
              <a:buClr>
                <a:srgbClr val="fb8c00"/>
              </a:buClr>
              <a:buFont typeface="Roboto Condensed"/>
              <a:buChar char="●"/>
              <a:tabLst>
                <a:tab algn="l" pos="0"/>
              </a:tabLst>
            </a:pPr>
            <a:r>
              <a:rPr b="1" lang="en" sz="23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Toda la comunidad universitaria es partícipe del MGGTI.</a:t>
            </a:r>
            <a:endParaRPr b="0" lang="es-CR" sz="23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550" spc="-1" strike="noStrike">
              <a:solidFill>
                <a:srgbClr val="000000"/>
              </a:solidFill>
              <a:latin typeface="Arial"/>
            </a:endParaRPr>
          </a:p>
          <a:p>
            <a:pPr marL="457200" indent="-393840">
              <a:lnSpc>
                <a:spcPct val="100000"/>
              </a:lnSpc>
              <a:buClr>
                <a:srgbClr val="fb8c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3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La seguridad es un </a:t>
            </a:r>
            <a:r>
              <a:rPr b="1" lang="en" sz="23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proceso de comunidad y grupo</a:t>
            </a:r>
            <a:r>
              <a:rPr b="0" lang="en" sz="23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, pero dirigido y enfocado.</a:t>
            </a:r>
            <a:endParaRPr b="0" lang="es-C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4674240" y="1580760"/>
            <a:ext cx="4015440" cy="303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57200" indent="-393840">
              <a:lnSpc>
                <a:spcPct val="100000"/>
              </a:lnSpc>
              <a:buClr>
                <a:srgbClr val="fb8c00"/>
              </a:buClr>
              <a:buFont typeface="Arial"/>
              <a:buChar char="●"/>
            </a:pPr>
            <a:r>
              <a:rPr b="0" lang="en" sz="23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Aprender siempre de tendencias nuevas como: </a:t>
            </a:r>
            <a:r>
              <a:rPr b="1" lang="en" sz="23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higiene digital, DevSecOps, SAFe5 y ciberresilencia</a:t>
            </a:r>
            <a:endParaRPr b="0" lang="es-CR" sz="23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550" spc="-1" strike="noStrike">
              <a:solidFill>
                <a:srgbClr val="000000"/>
              </a:solidFill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fb8c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300" spc="-1" strike="noStrike">
                <a:solidFill>
                  <a:schemeClr val="dk1"/>
                </a:solidFill>
                <a:latin typeface="Roboto Condensed"/>
                <a:ea typeface="Roboto Condensed"/>
              </a:rPr>
              <a:t>La mejor actitud ante los retos de seguridad es: </a:t>
            </a:r>
            <a:r>
              <a:rPr b="1" lang="en" sz="23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informase, comunicar, aprender y poner ese conocimiento al servicio de la comunidad.</a:t>
            </a:r>
            <a:endParaRPr b="0" lang="es-CR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9" dur="indefinite" restart="never" nodeType="tmRoot">
          <p:childTnLst>
            <p:seq>
              <p:cTn id="330" dur="indefinite" nodeType="mainSeq">
                <p:childTnLst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5" dur="10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0" dur="10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5" dur="10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0" dur="10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5" dur="10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10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5" dur="10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0" dur="10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500;p59"/>
          <p:cNvSpPr/>
          <p:nvPr/>
        </p:nvSpPr>
        <p:spPr>
          <a:xfrm>
            <a:off x="0" y="1919520"/>
            <a:ext cx="9143640" cy="152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" sz="2900" spc="-1" strike="noStrike">
                <a:solidFill>
                  <a:schemeClr val="dk2"/>
                </a:solidFill>
                <a:latin typeface="Roboto Condensed Light"/>
                <a:ea typeface="Roboto Condensed Light"/>
              </a:rPr>
              <a:t>“</a:t>
            </a:r>
            <a:r>
              <a:rPr b="0" lang="en" sz="2900" spc="-1" strike="noStrike">
                <a:solidFill>
                  <a:schemeClr val="dk2"/>
                </a:solidFill>
                <a:latin typeface="Roboto Condensed Light"/>
                <a:ea typeface="Roboto Condensed Light"/>
              </a:rPr>
              <a:t>Decir que no te preocupa la privacidad porque no tienes nada que ocultar</a:t>
            </a:r>
            <a:r>
              <a:rPr b="0" lang="en" sz="2900" spc="-1" strike="noStrike">
                <a:solidFill>
                  <a:srgbClr val="00b5dd"/>
                </a:solidFill>
                <a:latin typeface="Roboto Condensed Light"/>
                <a:ea typeface="Roboto Condensed Light"/>
              </a:rPr>
              <a:t> </a:t>
            </a:r>
            <a:r>
              <a:rPr b="0" lang="en" sz="2900" spc="-1" strike="noStrike">
                <a:solidFill>
                  <a:srgbClr val="ffffff"/>
                </a:solidFill>
                <a:highlight>
                  <a:srgbClr val="01579b"/>
                </a:highlight>
                <a:latin typeface="Roboto Condensed Light"/>
                <a:ea typeface="Roboto Condensed Light"/>
              </a:rPr>
              <a:t>es como decir que no te preocupa la libertad de expresión porque no tienes nada que decir</a:t>
            </a:r>
            <a:r>
              <a:rPr b="0" lang="en" sz="2900" spc="-1" strike="noStrike">
                <a:solidFill>
                  <a:schemeClr val="dk2"/>
                </a:solidFill>
                <a:latin typeface="Roboto Condensed Light"/>
                <a:ea typeface="Roboto Condensed Light"/>
              </a:rPr>
              <a:t>”</a:t>
            </a:r>
            <a:endParaRPr b="0" lang="es-CR" sz="2900" spc="-1" strike="noStrike">
              <a:latin typeface="Arial"/>
            </a:endParaRPr>
          </a:p>
        </p:txBody>
      </p:sp>
      <p:sp>
        <p:nvSpPr>
          <p:cNvPr id="431" name="Google Shape;501;p59"/>
          <p:cNvSpPr/>
          <p:nvPr/>
        </p:nvSpPr>
        <p:spPr>
          <a:xfrm>
            <a:off x="553680" y="4279320"/>
            <a:ext cx="8188560" cy="5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>
                <a:solidFill>
                  <a:srgbClr val="007bb9"/>
                </a:solidFill>
                <a:highlight>
                  <a:srgbClr val="fdfdfd"/>
                </a:highlight>
                <a:latin typeface="Roboto Condensed"/>
                <a:ea typeface="Roboto Condensed"/>
              </a:rPr>
              <a:t>E. Snowden.</a:t>
            </a:r>
            <a:endParaRPr b="0" lang="es-C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en" sz="900" spc="-1" strike="noStrike">
                <a:solidFill>
                  <a:srgbClr val="3a3f50"/>
                </a:solidFill>
                <a:latin typeface="Roboto Condensed"/>
                <a:ea typeface="Roboto Condensed"/>
              </a:rPr>
              <a:t>Consultor tecnológico, antiguo empleado de la Agencia Central de Inteligencia (CIA) y de la Agencia de Seguridad Nacional (NSA).</a:t>
            </a:r>
            <a:endParaRPr b="0" lang="es-C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506;p60"/>
          <p:cNvSpPr/>
          <p:nvPr/>
        </p:nvSpPr>
        <p:spPr>
          <a:xfrm>
            <a:off x="0" y="2136240"/>
            <a:ext cx="91818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4200" spc="-1" strike="noStrike">
                <a:solidFill>
                  <a:schemeClr val="lt2"/>
                </a:solidFill>
                <a:latin typeface="Poppins"/>
                <a:ea typeface="Poppins"/>
              </a:rPr>
              <a:t>Preguntas</a:t>
            </a:r>
            <a:endParaRPr b="0" lang="es-CR" sz="4200" spc="-1" strike="noStrike">
              <a:latin typeface="Arial"/>
            </a:endParaRPr>
          </a:p>
        </p:txBody>
      </p:sp>
      <p:sp>
        <p:nvSpPr>
          <p:cNvPr id="433" name="Google Shape;507;p60"/>
          <p:cNvSpPr/>
          <p:nvPr/>
        </p:nvSpPr>
        <p:spPr>
          <a:xfrm>
            <a:off x="1457640" y="958680"/>
            <a:ext cx="723240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Seguridad de la Información en el MGGTI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434" name="Google Shape;508;p60" descr=""/>
          <p:cNvPicPr/>
          <p:nvPr/>
        </p:nvPicPr>
        <p:blipFill>
          <a:blip r:embed="rId1"/>
          <a:stretch/>
        </p:blipFill>
        <p:spPr>
          <a:xfrm>
            <a:off x="3485520" y="2999160"/>
            <a:ext cx="2172600" cy="162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513;p61"/>
          <p:cNvSpPr/>
          <p:nvPr/>
        </p:nvSpPr>
        <p:spPr>
          <a:xfrm>
            <a:off x="2286000" y="4062960"/>
            <a:ext cx="457164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000" spc="-1" strike="noStrike">
                <a:solidFill>
                  <a:srgbClr val="757b89"/>
                </a:solidFill>
                <a:latin typeface="Arial"/>
                <a:ea typeface="Arial"/>
              </a:rPr>
              <a:t>M.Sc. Luis Gmo. Loría Chavarría </a:t>
            </a:r>
            <a:r>
              <a:rPr b="1" lang="en" sz="800" spc="-1" strike="noStrike">
                <a:solidFill>
                  <a:srgbClr val="757b89"/>
                </a:solidFill>
                <a:latin typeface="Arial"/>
                <a:ea typeface="Arial"/>
              </a:rPr>
              <a:t> </a:t>
            </a:r>
            <a:r>
              <a:rPr b="1" lang="en" sz="800" spc="-1" strike="noStrike" u="sng">
                <a:solidFill>
                  <a:srgbClr val="757b89"/>
                </a:solidFill>
                <a:uFillTx/>
                <a:latin typeface="Arial"/>
                <a:ea typeface="Arial"/>
                <a:hlinkClick r:id="rId1"/>
              </a:rPr>
              <a:t>luis.loria@ucr.ac.cr</a:t>
            </a:r>
            <a:r>
              <a:rPr b="0" lang="en" sz="800" spc="-1" strike="noStrike">
                <a:solidFill>
                  <a:srgbClr val="757b89"/>
                </a:solidFill>
                <a:latin typeface="Arial"/>
                <a:ea typeface="Arial"/>
              </a:rPr>
              <a:t> | </a:t>
            </a:r>
            <a:r>
              <a:rPr b="1" lang="en" sz="800" spc="-1" strike="noStrike" u="sng">
                <a:solidFill>
                  <a:srgbClr val="757b89"/>
                </a:solidFill>
                <a:uFillTx/>
                <a:latin typeface="Arial"/>
                <a:ea typeface="Arial"/>
                <a:hlinkClick r:id="rId2"/>
              </a:rPr>
              <a:t>https://linktr.ee/luis.loria</a:t>
            </a:r>
            <a:r>
              <a:rPr b="0" lang="en" sz="800" spc="-1" strike="noStrike">
                <a:solidFill>
                  <a:srgbClr val="757b89"/>
                </a:solidFill>
                <a:latin typeface="Arial"/>
                <a:ea typeface="Arial"/>
              </a:rPr>
              <a:t>  </a:t>
            </a:r>
            <a:endParaRPr b="0" lang="es-C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000" spc="-1" strike="noStrike">
                <a:solidFill>
                  <a:srgbClr val="757b89"/>
                </a:solidFill>
                <a:latin typeface="Arial"/>
                <a:ea typeface="Arial"/>
              </a:rPr>
              <a:t>Unidad de Riesgo y Seguridad</a:t>
            </a:r>
            <a:endParaRPr b="0" lang="es-C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000" spc="-1" strike="noStrike">
                <a:solidFill>
                  <a:srgbClr val="757b89"/>
                </a:solidFill>
                <a:latin typeface="Arial"/>
                <a:ea typeface="Arial"/>
              </a:rPr>
              <a:t>Centro de Informática </a:t>
            </a:r>
            <a:endParaRPr b="0" lang="es-CR" sz="1000" spc="-1" strike="noStrike">
              <a:latin typeface="Arial"/>
            </a:endParaRPr>
          </a:p>
        </p:txBody>
      </p:sp>
      <p:sp>
        <p:nvSpPr>
          <p:cNvPr id="436" name="Google Shape;514;p61"/>
          <p:cNvSpPr/>
          <p:nvPr/>
        </p:nvSpPr>
        <p:spPr>
          <a:xfrm>
            <a:off x="0" y="2364480"/>
            <a:ext cx="9143640" cy="86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4500" spc="-1" strike="noStrike">
                <a:solidFill>
                  <a:schemeClr val="lt2"/>
                </a:solidFill>
                <a:latin typeface="Poppins"/>
                <a:ea typeface="Poppins"/>
              </a:rPr>
              <a:t>Muchas gracias</a:t>
            </a:r>
            <a:endParaRPr b="0" lang="es-CR" sz="4500" spc="-1" strike="noStrike">
              <a:latin typeface="Arial"/>
            </a:endParaRPr>
          </a:p>
        </p:txBody>
      </p:sp>
      <p:sp>
        <p:nvSpPr>
          <p:cNvPr id="437" name="Google Shape;515;p61"/>
          <p:cNvSpPr/>
          <p:nvPr/>
        </p:nvSpPr>
        <p:spPr>
          <a:xfrm>
            <a:off x="2133720" y="4773600"/>
            <a:ext cx="542196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757b89"/>
                </a:solidFill>
                <a:highlight>
                  <a:srgbClr val="ffffff"/>
                </a:highlight>
                <a:latin typeface="Barlow"/>
                <a:ea typeface="Barlow"/>
              </a:rPr>
              <a:t>Seguridad de la Información - MGGTI Setiembre 2022© 2022 by </a:t>
            </a:r>
            <a:r>
              <a:rPr b="0" lang="en" sz="800" spc="-1" strike="noStrike" u="sng">
                <a:solidFill>
                  <a:srgbClr val="757b89"/>
                </a:solidFill>
                <a:highlight>
                  <a:srgbClr val="ffffff"/>
                </a:highlight>
                <a:uFillTx/>
                <a:latin typeface="Barlow"/>
                <a:ea typeface="Barlow"/>
                <a:hlinkClick r:id="rId3"/>
              </a:rPr>
              <a:t>Luis Gmo. Loría Chavarría </a:t>
            </a:r>
            <a:r>
              <a:rPr b="0" lang="en" sz="800" spc="-1" strike="noStrike">
                <a:solidFill>
                  <a:srgbClr val="757b89"/>
                </a:solidFill>
                <a:highlight>
                  <a:srgbClr val="ffffff"/>
                </a:highlight>
                <a:latin typeface="Barlow"/>
                <a:ea typeface="Barlow"/>
              </a:rPr>
              <a:t>is licensed under </a:t>
            </a:r>
            <a:r>
              <a:rPr b="0" lang="en" sz="800" spc="-1" strike="noStrike" u="sng">
                <a:solidFill>
                  <a:srgbClr val="757b89"/>
                </a:solidFill>
                <a:highlight>
                  <a:srgbClr val="ffffff"/>
                </a:highlight>
                <a:uFillTx/>
                <a:latin typeface="Barlow"/>
                <a:ea typeface="Barlow"/>
                <a:hlinkClick r:id="rId4"/>
              </a:rPr>
              <a:t>CC BY 4.0</a:t>
            </a:r>
            <a:endParaRPr b="0" lang="es-CR" sz="800" spc="-1" strike="noStrike">
              <a:latin typeface="Arial"/>
            </a:endParaRPr>
          </a:p>
        </p:txBody>
      </p:sp>
      <p:grpSp>
        <p:nvGrpSpPr>
          <p:cNvPr id="438" name="Google Shape;516;p61"/>
          <p:cNvGrpSpPr/>
          <p:nvPr/>
        </p:nvGrpSpPr>
        <p:grpSpPr>
          <a:xfrm>
            <a:off x="1587960" y="4840920"/>
            <a:ext cx="593280" cy="234000"/>
            <a:chOff x="1587960" y="4840920"/>
            <a:chExt cx="593280" cy="234000"/>
          </a:xfrm>
        </p:grpSpPr>
        <p:pic>
          <p:nvPicPr>
            <p:cNvPr id="439" name="Google Shape;517;p61" descr=""/>
            <p:cNvPicPr/>
            <p:nvPr/>
          </p:nvPicPr>
          <p:blipFill>
            <a:blip r:embed="rId5"/>
            <a:stretch/>
          </p:blipFill>
          <p:spPr>
            <a:xfrm>
              <a:off x="1587960" y="4840920"/>
              <a:ext cx="234000" cy="234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0" name="Google Shape;518;p61" descr=""/>
            <p:cNvPicPr/>
            <p:nvPr/>
          </p:nvPicPr>
          <p:blipFill>
            <a:blip r:embed="rId6"/>
            <a:stretch/>
          </p:blipFill>
          <p:spPr>
            <a:xfrm>
              <a:off x="1947240" y="4840920"/>
              <a:ext cx="234000" cy="234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1" name="Google Shape;519;p61"/>
          <p:cNvSpPr/>
          <p:nvPr/>
        </p:nvSpPr>
        <p:spPr>
          <a:xfrm>
            <a:off x="1457640" y="958680"/>
            <a:ext cx="723240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Seguridad de la Información en el MGGTI</a:t>
            </a:r>
            <a:endParaRPr b="0" lang="es-CR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/>
          </p:nvPr>
        </p:nvSpPr>
        <p:spPr>
          <a:xfrm>
            <a:off x="457200" y="1538640"/>
            <a:ext cx="4015440" cy="299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Arial"/>
                <a:ea typeface="Arial"/>
              </a:rPr>
              <a:t>[1]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1"/>
              </a:rPr>
              <a:t>Marco de Gobierno y Gestión TI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, pg 12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[2] Curso Internacional para CISO de Universidades, Módulo I EL CISO, MetaRed. pg 24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[3] RAE https://dle.rae.es/dato 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[4]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2"/>
              </a:rPr>
              <a:t>Pirámide de Maslow digital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[5]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3"/>
              </a:rPr>
              <a:t>Informe de IBM sobre el coste de una filtración de datos en 2021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 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4729320" y="1538640"/>
            <a:ext cx="4015440" cy="299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[6]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4"/>
              </a:rPr>
              <a:t>Informe de Verizon 2021 sobre investigaciones de fugas de datos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[7]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5"/>
              </a:rPr>
              <a:t>2021 Data Risk Report. Financial services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 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[8]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6"/>
              </a:rPr>
              <a:t>ISO 27001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[9]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7"/>
              </a:rPr>
              <a:t>Glosario de términos de ciberseguridad. INCIBE.</a:t>
            </a: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[10] CI-454-2022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[11] </a:t>
            </a:r>
            <a:r>
              <a:rPr b="0" lang="en" sz="1600" spc="-1" strike="noStrike" u="sng">
                <a:solidFill>
                  <a:schemeClr val="hlink"/>
                </a:solidFill>
                <a:uFillTx/>
                <a:latin typeface="Roboto Condensed"/>
                <a:ea typeface="Roboto Condensed"/>
                <a:hlinkClick r:id="rId8"/>
              </a:rPr>
              <a:t>Directriz General de Seguridad de la Información - UCR</a:t>
            </a: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s-C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Google Shape;526;p62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Referencias</a:t>
            </a:r>
            <a:endParaRPr b="0" lang="es-CR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531;p63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</a:rPr>
              <a:t>Grabación de la presentación</a:t>
            </a:r>
            <a:endParaRPr b="0" lang="es-CR" sz="1500" spc="-1" strike="noStrike">
              <a:latin typeface="Arial"/>
            </a:endParaRPr>
          </a:p>
        </p:txBody>
      </p:sp>
      <p:pic>
        <p:nvPicPr>
          <p:cNvPr id="446" name="Google Shape;532;p63" descr="Conozca sobre el rol de la seguridad de la información en el marco de la gobernanza de la TI y el papel que desempeña el miembro de la comunidad universitaria en el ecosistema de la TI, los datos, la seguridad y gobernabilidad.&#10;&#10;Inscripciones: https://link.ucr.cr/6oNcJO&#10;&#10;Expositor: Máster Luis Loría Chavarría, CI - UCR.&#10;&#10;Miércoles 07 de septiembre, 2:00 p.m.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286000" y="1526400"/>
            <a:ext cx="457164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22;p19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son datos? Y ¿Qué rol tenemos nosotros hacia ellos?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13" name="Google Shape;123;p19"/>
          <p:cNvSpPr/>
          <p:nvPr/>
        </p:nvSpPr>
        <p:spPr>
          <a:xfrm>
            <a:off x="201960" y="1647720"/>
            <a:ext cx="3596760" cy="31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Dato se define como:</a:t>
            </a: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“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1. m. 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Información sobre algo concreto</a:t>
            </a:r>
            <a:r>
              <a:rPr b="0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 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que permite su conocimiento exacto o 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sirve para deducir las consecuencias derivadas de un hecho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 “A este problema le faltan datos numéricos”.</a:t>
            </a: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2. m. 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Documento, testimonio, fundamento</a:t>
            </a:r>
            <a:r>
              <a:rPr b="0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.</a:t>
            </a: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3. m. Inform.</a:t>
            </a:r>
            <a:r>
              <a:rPr b="0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 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Información dispuesta de manera adecuada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para su tratamiento por una computadora.” [3]</a:t>
            </a:r>
            <a:endParaRPr b="0" lang="es-C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</p:txBody>
      </p:sp>
      <p:pic>
        <p:nvPicPr>
          <p:cNvPr id="214" name="Google Shape;124;p19" descr=""/>
          <p:cNvPicPr/>
          <p:nvPr/>
        </p:nvPicPr>
        <p:blipFill>
          <a:blip r:embed="rId1"/>
          <a:stretch/>
        </p:blipFill>
        <p:spPr>
          <a:xfrm>
            <a:off x="3736800" y="1434240"/>
            <a:ext cx="3642120" cy="3110760"/>
          </a:xfrm>
          <a:prstGeom prst="rect">
            <a:avLst/>
          </a:prstGeom>
          <a:ln w="0">
            <a:noFill/>
          </a:ln>
        </p:spPr>
      </p:pic>
      <p:sp>
        <p:nvSpPr>
          <p:cNvPr id="215" name="Google Shape;125;p19"/>
          <p:cNvSpPr/>
          <p:nvPr/>
        </p:nvSpPr>
        <p:spPr>
          <a:xfrm>
            <a:off x="7681680" y="1776960"/>
            <a:ext cx="5374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22400" bIns="1224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en" sz="800" spc="-1" strike="noStrike">
                <a:solidFill>
                  <a:schemeClr val="dk1"/>
                </a:solidFill>
                <a:latin typeface="Arial"/>
                <a:ea typeface="Arial"/>
              </a:rPr>
              <a:t>[4]</a:t>
            </a:r>
            <a:endParaRPr b="0" lang="es-CR" sz="800" spc="-1" strike="noStrike">
              <a:latin typeface="Arial"/>
            </a:endParaRPr>
          </a:p>
        </p:txBody>
      </p:sp>
      <p:sp>
        <p:nvSpPr>
          <p:cNvPr id="216" name="Google Shape;126;p19"/>
          <p:cNvSpPr/>
          <p:nvPr/>
        </p:nvSpPr>
        <p:spPr>
          <a:xfrm>
            <a:off x="6321960" y="1647720"/>
            <a:ext cx="146376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" sz="3000" spc="-1" strike="noStrike">
                <a:solidFill>
                  <a:schemeClr val="accent1"/>
                </a:solidFill>
                <a:latin typeface="Raleway SemiBold"/>
                <a:ea typeface="Raleway SemiBold"/>
              </a:rPr>
              <a:t>Maslow </a:t>
            </a:r>
            <a:endParaRPr b="0" lang="es-CR" sz="3000" spc="-1" strike="noStrike">
              <a:latin typeface="Arial"/>
            </a:endParaRPr>
          </a:p>
        </p:txBody>
      </p:sp>
      <p:sp>
        <p:nvSpPr>
          <p:cNvPr id="217" name="Google Shape;127;p19"/>
          <p:cNvSpPr/>
          <p:nvPr/>
        </p:nvSpPr>
        <p:spPr>
          <a:xfrm>
            <a:off x="7077960" y="2278800"/>
            <a:ext cx="1513080" cy="22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" sz="30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2.0 - 2020</a:t>
            </a:r>
            <a:endParaRPr b="0" lang="es-CR" sz="3000" spc="-1" strike="noStrike">
              <a:latin typeface="Arial"/>
            </a:endParaRPr>
          </a:p>
        </p:txBody>
      </p:sp>
      <p:pic>
        <p:nvPicPr>
          <p:cNvPr id="218" name="Google Shape;128;p19" descr=""/>
          <p:cNvPicPr/>
          <p:nvPr/>
        </p:nvPicPr>
        <p:blipFill>
          <a:blip r:embed="rId2"/>
          <a:stretch/>
        </p:blipFill>
        <p:spPr>
          <a:xfrm>
            <a:off x="3494880" y="1265040"/>
            <a:ext cx="4154400" cy="363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0" name="Google Shape;540;p6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4" name="Google Shape;548;p6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553;p66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558;p67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563;p6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33;p20"/>
          <p:cNvSpPr/>
          <p:nvPr/>
        </p:nvSpPr>
        <p:spPr>
          <a:xfrm>
            <a:off x="540000" y="1710360"/>
            <a:ext cx="2838600" cy="28386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8575">
            <a:solidFill>
              <a:srgbClr val="0157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Google Shape;134;p20"/>
          <p:cNvSpPr/>
          <p:nvPr/>
        </p:nvSpPr>
        <p:spPr>
          <a:xfrm>
            <a:off x="2454120" y="958680"/>
            <a:ext cx="6235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son datos? Y ¿Qué rol tenemos nosotros hacia ellos?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21" name="Google Shape;135;p20"/>
          <p:cNvSpPr/>
          <p:nvPr/>
        </p:nvSpPr>
        <p:spPr>
          <a:xfrm>
            <a:off x="3706560" y="2089080"/>
            <a:ext cx="4629960" cy="12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" sz="3200" spc="-1" strike="noStrike">
                <a:solidFill>
                  <a:srgbClr val="007bb9"/>
                </a:solidFill>
                <a:latin typeface="Roboto Condensed"/>
                <a:ea typeface="Roboto Condensed"/>
              </a:rPr>
              <a:t>“</a:t>
            </a:r>
            <a:r>
              <a:rPr b="1" i="1" lang="en" sz="3200" spc="-1" strike="noStrike">
                <a:solidFill>
                  <a:srgbClr val="007bb9"/>
                </a:solidFill>
                <a:latin typeface="Roboto Condensed"/>
                <a:ea typeface="Roboto Condensed"/>
              </a:rPr>
              <a:t>Los datos son el petróleo de la economía digital. </a:t>
            </a:r>
            <a:r>
              <a:rPr b="1" lang="en" sz="3200" spc="-1" strike="noStrike">
                <a:solidFill>
                  <a:srgbClr val="007bb9"/>
                </a:solidFill>
                <a:latin typeface="Roboto Condensed"/>
                <a:ea typeface="Roboto Condensed"/>
              </a:rPr>
              <a:t>”</a:t>
            </a:r>
            <a:endParaRPr b="0" lang="es-CR" sz="3200" spc="-1" strike="noStrike">
              <a:latin typeface="Arial"/>
            </a:endParaRPr>
          </a:p>
        </p:txBody>
      </p:sp>
      <p:sp>
        <p:nvSpPr>
          <p:cNvPr id="222" name="Google Shape;136;p20"/>
          <p:cNvSpPr/>
          <p:nvPr/>
        </p:nvSpPr>
        <p:spPr>
          <a:xfrm>
            <a:off x="3706560" y="3209400"/>
            <a:ext cx="3822840" cy="60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1200" spc="-1" strike="noStrike">
                <a:solidFill>
                  <a:srgbClr val="000000"/>
                </a:solidFill>
                <a:latin typeface="Roboto Condensed Light"/>
                <a:ea typeface="Roboto Condensed Light"/>
              </a:rPr>
              <a:t>Neelie Kroes</a:t>
            </a:r>
            <a:endParaRPr b="0" lang="es-C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800" spc="-1" strike="noStrike">
                <a:solidFill>
                  <a:srgbClr val="000000"/>
                </a:solidFill>
                <a:latin typeface="Roboto Condensed Light"/>
                <a:ea typeface="Roboto Condensed Light"/>
              </a:rPr>
              <a:t>Vicepresidenta de la Comisión Europea como comisaria de Agenda Digital 2010 - 2014</a:t>
            </a:r>
            <a:endParaRPr b="0" lang="es-C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41;p21"/>
          <p:cNvSpPr/>
          <p:nvPr/>
        </p:nvSpPr>
        <p:spPr>
          <a:xfrm>
            <a:off x="6235560" y="1602000"/>
            <a:ext cx="2860920" cy="286092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8575">
            <a:solidFill>
              <a:srgbClr val="0099e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Google Shape;142;p21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son los activos de información?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25" name="Google Shape;143;p21"/>
          <p:cNvSpPr/>
          <p:nvPr/>
        </p:nvSpPr>
        <p:spPr>
          <a:xfrm>
            <a:off x="140400" y="2051280"/>
            <a:ext cx="5904360" cy="188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“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Cualquier información o sistema relacionado con el tratamiento de la misma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 que tenga valor para la organización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; pueden ser procesos de negocio, datos, aplicaciones, equipos informáticos, personal, soportes de información, redes, equipamiento auxiliar o instalaciones. </a:t>
            </a:r>
            <a:r>
              <a:rPr b="1" lang="en" sz="1400" spc="-1" strike="noStrike">
                <a:solidFill>
                  <a:schemeClr val="accent1"/>
                </a:solidFill>
                <a:latin typeface="Roboto Condensed"/>
                <a:ea typeface="Roboto Condensed"/>
              </a:rPr>
              <a:t>Es susceptible de ser atacado deliberada o accidentalmente con consecuencias para la organización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”. [9]</a:t>
            </a:r>
            <a:endParaRPr b="0" lang="es-C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48;p22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hacen con estos datos - activos de información?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27" name="Google Shape;149;p22"/>
          <p:cNvSpPr/>
          <p:nvPr/>
        </p:nvSpPr>
        <p:spPr>
          <a:xfrm>
            <a:off x="3994200" y="1665000"/>
            <a:ext cx="3386520" cy="1248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El </a:t>
            </a:r>
            <a:r>
              <a:rPr b="1" lang="en" sz="14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coste medio de una filtración de datos fue 1,07 millones</a:t>
            </a:r>
            <a:r>
              <a:rPr b="0" lang="en" sz="14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 de dólares más alto cuando el trabajo remoto fue un factor facilitador de la filtración. [5]</a:t>
            </a:r>
            <a:endParaRPr b="0" lang="es-CR" sz="1400" spc="-1" strike="noStrike">
              <a:latin typeface="Arial"/>
            </a:endParaRPr>
          </a:p>
        </p:txBody>
      </p:sp>
      <p:sp>
        <p:nvSpPr>
          <p:cNvPr id="228" name="Google Shape;150;p22"/>
          <p:cNvSpPr/>
          <p:nvPr/>
        </p:nvSpPr>
        <p:spPr>
          <a:xfrm>
            <a:off x="126000" y="1630800"/>
            <a:ext cx="2999520" cy="1415880"/>
          </a:xfrm>
          <a:prstGeom prst="rect">
            <a:avLst/>
          </a:prstGeom>
          <a:solidFill>
            <a:schemeClr val="lt2"/>
          </a:solidFill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35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La causa más común de las filtraciones de datos fue </a:t>
            </a:r>
            <a:r>
              <a:rPr b="1" lang="en" sz="135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el robo de credenciales de usuario</a:t>
            </a:r>
            <a:r>
              <a:rPr b="0" lang="en" sz="135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. Responsables del 20% de los robos, causando un coste medio de 4,37 millones de dólares. [5]</a:t>
            </a:r>
            <a:endParaRPr b="0" lang="es-CR" sz="1350" spc="-1" strike="noStrike">
              <a:latin typeface="Arial"/>
            </a:endParaRPr>
          </a:p>
        </p:txBody>
      </p:sp>
      <p:sp>
        <p:nvSpPr>
          <p:cNvPr id="229" name="Google Shape;151;p22"/>
          <p:cNvSpPr/>
          <p:nvPr/>
        </p:nvSpPr>
        <p:spPr>
          <a:xfrm>
            <a:off x="1074960" y="3200760"/>
            <a:ext cx="2999520" cy="1415880"/>
          </a:xfrm>
          <a:prstGeom prst="rect">
            <a:avLst/>
          </a:prstGeom>
          <a:solidFill>
            <a:srgbClr val="b6d7a8"/>
          </a:solidFill>
          <a:ln w="0">
            <a:noFill/>
          </a:ln>
          <a:effectLst>
            <a:outerShdw algn="bl" blurRad="57240" dir="1001954" dist="1879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" sz="1350" spc="-1" strike="noStrike">
                <a:solidFill>
                  <a:srgbClr val="4c4c4b"/>
                </a:solidFill>
                <a:latin typeface="Roboto Condensed"/>
                <a:ea typeface="Roboto Condensed"/>
              </a:rPr>
              <a:t> </a:t>
            </a:r>
            <a:r>
              <a:rPr b="0" lang="en" sz="1350" spc="-1" strike="noStrike">
                <a:solidFill>
                  <a:srgbClr val="4c4c4b"/>
                </a:solidFill>
                <a:latin typeface="Roboto Condensed"/>
                <a:ea typeface="Roboto Condensed"/>
              </a:rPr>
              <a:t>El </a:t>
            </a:r>
            <a:r>
              <a:rPr b="1" lang="en" sz="1350" spc="-1" strike="noStrike">
                <a:solidFill>
                  <a:srgbClr val="4c4c4b"/>
                </a:solidFill>
                <a:latin typeface="Roboto Condensed"/>
                <a:ea typeface="Roboto Condensed"/>
              </a:rPr>
              <a:t>36% de las infracciones han estado relacionadas con ataques de </a:t>
            </a:r>
            <a:r>
              <a:rPr b="1" i="1" lang="en" sz="1350" spc="-1" strike="noStrike">
                <a:solidFill>
                  <a:srgbClr val="4c4c4b"/>
                </a:solidFill>
                <a:latin typeface="Roboto Condensed"/>
                <a:ea typeface="Roboto Condensed"/>
              </a:rPr>
              <a:t>phishing</a:t>
            </a:r>
            <a:r>
              <a:rPr b="0" lang="en" sz="1350" spc="-1" strike="noStrike">
                <a:solidFill>
                  <a:srgbClr val="4c4c4b"/>
                </a:solidFill>
                <a:latin typeface="Roboto Condensed"/>
                <a:ea typeface="Roboto Condensed"/>
              </a:rPr>
              <a:t>, un aumento del 11%, que podría atribuirse a la pandemia de COVID-19. [6]</a:t>
            </a:r>
            <a:endParaRPr b="0" lang="es-CR" sz="1350" spc="-1" strike="noStrike">
              <a:latin typeface="Arial"/>
            </a:endParaRPr>
          </a:p>
        </p:txBody>
      </p:sp>
      <p:sp>
        <p:nvSpPr>
          <p:cNvPr id="230" name="Google Shape;152;p22"/>
          <p:cNvSpPr/>
          <p:nvPr/>
        </p:nvSpPr>
        <p:spPr>
          <a:xfrm>
            <a:off x="4758120" y="3002400"/>
            <a:ext cx="3286800" cy="2281320"/>
          </a:xfrm>
          <a:prstGeom prst="rect">
            <a:avLst/>
          </a:prstGeom>
          <a:solidFill>
            <a:schemeClr val="accent2"/>
          </a:solidFill>
          <a:ln w="0">
            <a:noFill/>
          </a:ln>
          <a:effectLst>
            <a:outerShdw algn="bl" blurRad="5724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04920" algn="just">
              <a:lnSpc>
                <a:spcPct val="115000"/>
              </a:lnSpc>
              <a:buClr>
                <a:srgbClr val="212529"/>
              </a:buClr>
              <a:buFont typeface="Arial"/>
              <a:buAutoNum type="arabicPeriod"/>
            </a:pPr>
            <a:r>
              <a:rPr b="0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En promedio, cada empleado tiene </a:t>
            </a:r>
            <a:r>
              <a:rPr b="1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acceso a 11 millones</a:t>
            </a:r>
            <a:r>
              <a:rPr b="0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 de archivos.</a:t>
            </a:r>
            <a:endParaRPr b="0" lang="es-CR" sz="1200" spc="-1" strike="noStrike">
              <a:latin typeface="Arial"/>
            </a:endParaRPr>
          </a:p>
          <a:p>
            <a:pPr marL="457200" indent="-304920" algn="just">
              <a:lnSpc>
                <a:spcPct val="115000"/>
              </a:lnSpc>
              <a:buClr>
                <a:srgbClr val="212529"/>
              </a:buClr>
              <a:buFont typeface="Arial"/>
              <a:buAutoNum type="arabicPeriod"/>
            </a:pPr>
            <a:r>
              <a:rPr b="0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El 15% de las empresas encontraron más de </a:t>
            </a:r>
            <a:r>
              <a:rPr b="1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1 millón de archivos abiertos para todos los empleados. </a:t>
            </a:r>
            <a:endParaRPr b="0" lang="es-CR" sz="1200" spc="-1" strike="noStrike">
              <a:latin typeface="Arial"/>
            </a:endParaRPr>
          </a:p>
          <a:p>
            <a:pPr marL="457200" indent="-304920" algn="just">
              <a:lnSpc>
                <a:spcPct val="115000"/>
              </a:lnSpc>
              <a:buClr>
                <a:srgbClr val="212529"/>
              </a:buClr>
              <a:buFont typeface="Arial"/>
              <a:buAutoNum type="arabicPeriod"/>
            </a:pPr>
            <a:r>
              <a:rPr b="0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El </a:t>
            </a:r>
            <a:r>
              <a:rPr b="1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17% de todos los archivos confidenciales son accesibles</a:t>
            </a:r>
            <a:r>
              <a:rPr b="0" lang="en" sz="1200" spc="-1" strike="noStrike">
                <a:solidFill>
                  <a:srgbClr val="212529"/>
                </a:solidFill>
                <a:latin typeface="Roboto Condensed"/>
                <a:ea typeface="Roboto Condensed"/>
              </a:rPr>
              <a:t> para todos los empleados. [7]</a:t>
            </a:r>
            <a:endParaRPr b="0" lang="es-C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57;p23"/>
          <p:cNvSpPr/>
          <p:nvPr/>
        </p:nvSpPr>
        <p:spPr>
          <a:xfrm>
            <a:off x="2454120" y="958680"/>
            <a:ext cx="623592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" sz="1500" spc="-1" strike="noStrike">
                <a:solidFill>
                  <a:schemeClr val="lt2"/>
                </a:solidFill>
                <a:highlight>
                  <a:srgbClr val="ffffff"/>
                </a:highlight>
                <a:latin typeface="Poppins"/>
                <a:ea typeface="Poppins"/>
              </a:rPr>
              <a:t>¿Qué hacen con estos datos - activos de información?</a:t>
            </a:r>
            <a:endParaRPr b="0" lang="es-CR" sz="1500" spc="-1" strike="noStrike">
              <a:latin typeface="Arial"/>
            </a:endParaRPr>
          </a:p>
        </p:txBody>
      </p:sp>
      <p:sp>
        <p:nvSpPr>
          <p:cNvPr id="232" name="Google Shape;158;p23"/>
          <p:cNvSpPr/>
          <p:nvPr/>
        </p:nvSpPr>
        <p:spPr>
          <a:xfrm>
            <a:off x="1067400" y="1874880"/>
            <a:ext cx="7126560" cy="231372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Más del</a:t>
            </a:r>
            <a:r>
              <a:rPr b="1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90 % de las organizaciones de atención médica sufrieron al menos una brecha de ciberseguridad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en los tres años anteriores, según el informe U.S. Healthcare Cybersecurity Market 2020.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Más del </a:t>
            </a:r>
            <a:r>
              <a:rPr b="1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90 % de los ciberataques comienzan como correos electrónicos de phishing selectivo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, según los investigadores de Trend Micro.</a:t>
            </a:r>
            <a:endParaRPr b="0" lang="es-CR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s-CR" sz="1400" spc="-1" strike="noStrike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Los ataques en </a:t>
            </a:r>
            <a:r>
              <a:rPr b="1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América Latina aumentaron un 479 %</a:t>
            </a:r>
            <a:r>
              <a:rPr b="0" lang="en" sz="14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. "Informe de inteligencia sobre amenazas de 2021" de Netscout.</a:t>
            </a:r>
            <a:endParaRPr b="0" lang="es-C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e4b364"/>
      </a:accent2>
      <a:accent3>
        <a:srgbClr val="0099e8"/>
      </a:accent3>
      <a:accent4>
        <a:srgbClr val="afca0c"/>
      </a:accent4>
      <a:accent5>
        <a:srgbClr val="fb8c00"/>
      </a:accent5>
      <a:accent6>
        <a:srgbClr val="78c7ca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e4b364"/>
      </a:accent2>
      <a:accent3>
        <a:srgbClr val="0099e8"/>
      </a:accent3>
      <a:accent4>
        <a:srgbClr val="afca0c"/>
      </a:accent4>
      <a:accent5>
        <a:srgbClr val="fb8c00"/>
      </a:accent5>
      <a:accent6>
        <a:srgbClr val="78c7ca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e4b364"/>
      </a:accent2>
      <a:accent3>
        <a:srgbClr val="0099e8"/>
      </a:accent3>
      <a:accent4>
        <a:srgbClr val="afca0c"/>
      </a:accent4>
      <a:accent5>
        <a:srgbClr val="fb8c00"/>
      </a:accent5>
      <a:accent6>
        <a:srgbClr val="78c7ca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e4b364"/>
      </a:accent2>
      <a:accent3>
        <a:srgbClr val="0099e8"/>
      </a:accent3>
      <a:accent4>
        <a:srgbClr val="afca0c"/>
      </a:accent4>
      <a:accent5>
        <a:srgbClr val="fb8c00"/>
      </a:accent5>
      <a:accent6>
        <a:srgbClr val="78c7ca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e4b364"/>
      </a:accent2>
      <a:accent3>
        <a:srgbClr val="0099e8"/>
      </a:accent3>
      <a:accent4>
        <a:srgbClr val="afca0c"/>
      </a:accent4>
      <a:accent5>
        <a:srgbClr val="fb8c00"/>
      </a:accent5>
      <a:accent6>
        <a:srgbClr val="78c7ca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LibreOffice/7.4.1.2$Linux_X86_64 LibreOffice_project/40$Build-2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es-CR</dc:language>
  <cp:lastModifiedBy/>
  <cp:revision>0</cp:revision>
  <dc:subject/>
  <dc:title/>
</cp:coreProperties>
</file>